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93A11E-6911-49E4-8DE9-C5D84A41A2E1}" type="datetimeFigureOut">
              <a:rPr lang="en-IN" smtClean="0"/>
              <a:t>04-07-2020</a:t>
            </a:fld>
            <a:endParaRPr lang="en-IN"/>
          </a:p>
        </p:txBody>
      </p:sp>
      <p:sp>
        <p:nvSpPr>
          <p:cNvPr id="5" name="Footer Placeholder 4"/>
          <p:cNvSpPr>
            <a:spLocks noGrp="1"/>
          </p:cNvSpPr>
          <p:nvPr>
            <p:ph type="ftr" sz="quarter" idx="11"/>
          </p:nvPr>
        </p:nvSpPr>
        <p:spPr>
          <a:xfrm>
            <a:off x="2416500" y="329307"/>
            <a:ext cx="4973915" cy="309201"/>
          </a:xfrm>
        </p:spPr>
        <p:txBody>
          <a:bodyPr/>
          <a:lstStyle/>
          <a:p>
            <a:endParaRPr lang="en-IN"/>
          </a:p>
        </p:txBody>
      </p:sp>
      <p:sp>
        <p:nvSpPr>
          <p:cNvPr id="6" name="Slide Number Placeholder 5"/>
          <p:cNvSpPr>
            <a:spLocks noGrp="1"/>
          </p:cNvSpPr>
          <p:nvPr>
            <p:ph type="sldNum" sz="quarter" idx="12"/>
          </p:nvPr>
        </p:nvSpPr>
        <p:spPr>
          <a:xfrm>
            <a:off x="1437664" y="798973"/>
            <a:ext cx="811019" cy="503578"/>
          </a:xfrm>
        </p:spPr>
        <p:txBody>
          <a:bodyPr/>
          <a:lstStyle/>
          <a:p>
            <a:fld id="{BAC81E5F-7C01-49AE-B184-9AFF2A5F186B}" type="slidenum">
              <a:rPr lang="en-IN" smtClean="0"/>
              <a:t>‹#›</a:t>
            </a:fld>
            <a:endParaRPr lang="en-IN"/>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03891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93A11E-6911-49E4-8DE9-C5D84A41A2E1}" type="datetimeFigureOut">
              <a:rPr lang="en-IN" smtClean="0"/>
              <a:t>04-07-2020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AC81E5F-7C01-49AE-B184-9AFF2A5F186B}" type="slidenum">
              <a:rPr lang="en-IN" smtClean="0"/>
              <a:t>‹#›</a:t>
            </a:fld>
            <a:endParaRPr lang="en-IN"/>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85390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93A11E-6911-49E4-8DE9-C5D84A41A2E1}" type="datetimeFigureOut">
              <a:rPr lang="en-IN" smtClean="0"/>
              <a:t>04-07-2020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AC81E5F-7C01-49AE-B184-9AFF2A5F186B}" type="slidenum">
              <a:rPr lang="en-IN" smtClean="0"/>
              <a:t>‹#›</a:t>
            </a:fld>
            <a:endParaRPr lang="en-IN"/>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25711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93A11E-6911-49E4-8DE9-C5D84A41A2E1}" type="datetimeFigureOut">
              <a:rPr lang="en-IN" smtClean="0"/>
              <a:t>04-07-2020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AC81E5F-7C01-49AE-B184-9AFF2A5F186B}" type="slidenum">
              <a:rPr lang="en-IN" smtClean="0"/>
              <a:t>‹#›</a:t>
            </a:fld>
            <a:endParaRPr lang="en-IN"/>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39968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93A11E-6911-49E4-8DE9-C5D84A41A2E1}" type="datetimeFigureOut">
              <a:rPr lang="en-IN" smtClean="0"/>
              <a:t>04-07-2020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AC81E5F-7C01-49AE-B184-9AFF2A5F186B}" type="slidenum">
              <a:rPr lang="en-IN" smtClean="0"/>
              <a:t>‹#›</a:t>
            </a:fld>
            <a:endParaRPr lang="en-IN"/>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95020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B93A11E-6911-49E4-8DE9-C5D84A41A2E1}" type="datetimeFigureOut">
              <a:rPr lang="en-IN" smtClean="0"/>
              <a:t>04-07-2020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AC81E5F-7C01-49AE-B184-9AFF2A5F186B}" type="slidenum">
              <a:rPr lang="en-IN" smtClean="0"/>
              <a:t>‹#›</a:t>
            </a:fld>
            <a:endParaRPr lang="en-IN"/>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21748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B93A11E-6911-49E4-8DE9-C5D84A41A2E1}" type="datetimeFigureOut">
              <a:rPr lang="en-IN" smtClean="0"/>
              <a:t>04-07-2020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AC81E5F-7C01-49AE-B184-9AFF2A5F186B}" type="slidenum">
              <a:rPr lang="en-IN" smtClean="0"/>
              <a:t>‹#›</a:t>
            </a:fld>
            <a:endParaRPr lang="en-IN"/>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77232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B93A11E-6911-49E4-8DE9-C5D84A41A2E1}" type="datetimeFigureOut">
              <a:rPr lang="en-IN" smtClean="0"/>
              <a:t>04-07-2020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AC81E5F-7C01-49AE-B184-9AFF2A5F186B}" type="slidenum">
              <a:rPr lang="en-IN" smtClean="0"/>
              <a:t>‹#›</a:t>
            </a:fld>
            <a:endParaRPr lang="en-IN"/>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66253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93A11E-6911-49E4-8DE9-C5D84A41A2E1}" type="datetimeFigureOut">
              <a:rPr lang="en-IN" smtClean="0"/>
              <a:t>04-07-2020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AC81E5F-7C01-49AE-B184-9AFF2A5F186B}" type="slidenum">
              <a:rPr lang="en-IN" smtClean="0"/>
              <a:t>‹#›</a:t>
            </a:fld>
            <a:endParaRPr lang="en-IN"/>
          </a:p>
        </p:txBody>
      </p:sp>
    </p:spTree>
    <p:extLst>
      <p:ext uri="{BB962C8B-B14F-4D97-AF65-F5344CB8AC3E}">
        <p14:creationId xmlns:p14="http://schemas.microsoft.com/office/powerpoint/2010/main" val="2499443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B93A11E-6911-49E4-8DE9-C5D84A41A2E1}" type="datetimeFigureOut">
              <a:rPr lang="en-IN" smtClean="0"/>
              <a:t>04-07-2020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AC81E5F-7C01-49AE-B184-9AFF2A5F186B}" type="slidenum">
              <a:rPr lang="en-IN" smtClean="0"/>
              <a:t>‹#›</a:t>
            </a:fld>
            <a:endParaRPr lang="en-IN"/>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23059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6B93A11E-6911-49E4-8DE9-C5D84A41A2E1}" type="datetimeFigureOut">
              <a:rPr lang="en-IN" smtClean="0"/>
              <a:t>04-07-2020</a:t>
            </a:fld>
            <a:endParaRPr lang="en-IN"/>
          </a:p>
        </p:txBody>
      </p:sp>
      <p:sp>
        <p:nvSpPr>
          <p:cNvPr id="6" name="Footer Placeholder 5"/>
          <p:cNvSpPr>
            <a:spLocks noGrp="1"/>
          </p:cNvSpPr>
          <p:nvPr>
            <p:ph type="ftr" sz="quarter" idx="11"/>
          </p:nvPr>
        </p:nvSpPr>
        <p:spPr>
          <a:xfrm>
            <a:off x="1447382" y="318640"/>
            <a:ext cx="5541004" cy="320931"/>
          </a:xfrm>
        </p:spPr>
        <p:txBody>
          <a:bodyPr/>
          <a:lstStyle/>
          <a:p>
            <a:endParaRPr lang="en-IN"/>
          </a:p>
        </p:txBody>
      </p:sp>
      <p:sp>
        <p:nvSpPr>
          <p:cNvPr id="7" name="Slide Number Placeholder 6"/>
          <p:cNvSpPr>
            <a:spLocks noGrp="1"/>
          </p:cNvSpPr>
          <p:nvPr>
            <p:ph type="sldNum" sz="quarter" idx="12"/>
          </p:nvPr>
        </p:nvSpPr>
        <p:spPr/>
        <p:txBody>
          <a:bodyPr/>
          <a:lstStyle/>
          <a:p>
            <a:fld id="{BAC81E5F-7C01-49AE-B184-9AFF2A5F186B}" type="slidenum">
              <a:rPr lang="en-IN" smtClean="0"/>
              <a:t>‹#›</a:t>
            </a:fld>
            <a:endParaRPr lang="en-IN"/>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4144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B93A11E-6911-49E4-8DE9-C5D84A41A2E1}" type="datetimeFigureOut">
              <a:rPr lang="en-IN" smtClean="0"/>
              <a:t>04-07-2020</a:t>
            </a:fld>
            <a:endParaRPr lang="en-IN"/>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BAC81E5F-7C01-49AE-B184-9AFF2A5F186B}" type="slidenum">
              <a:rPr lang="en-IN" smtClean="0"/>
              <a:t>‹#›</a:t>
            </a:fld>
            <a:endParaRPr lang="en-IN"/>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852130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12E53-C9D8-4089-892E-FF5F9167FAEC}"/>
              </a:ext>
            </a:extLst>
          </p:cNvPr>
          <p:cNvSpPr>
            <a:spLocks noGrp="1"/>
          </p:cNvSpPr>
          <p:nvPr>
            <p:ph type="ctrTitle"/>
          </p:nvPr>
        </p:nvSpPr>
        <p:spPr>
          <a:xfrm>
            <a:off x="2692399" y="1686757"/>
            <a:ext cx="6611400" cy="1699907"/>
          </a:xfrm>
        </p:spPr>
        <p:txBody>
          <a:bodyPr/>
          <a:lstStyle/>
          <a:p>
            <a:r>
              <a:rPr lang="en-IN" sz="3200" dirty="0"/>
              <a:t>INDIAN PHYSIOGRAPHY: PLATEAUS</a:t>
            </a:r>
          </a:p>
        </p:txBody>
      </p:sp>
      <p:sp>
        <p:nvSpPr>
          <p:cNvPr id="3" name="Subtitle 2">
            <a:extLst>
              <a:ext uri="{FF2B5EF4-FFF2-40B4-BE49-F238E27FC236}">
                <a16:creationId xmlns:a16="http://schemas.microsoft.com/office/drawing/2014/main" id="{CEAFD900-B438-42BA-9313-DA0BE0F6620B}"/>
              </a:ext>
            </a:extLst>
          </p:cNvPr>
          <p:cNvSpPr>
            <a:spLocks noGrp="1"/>
          </p:cNvSpPr>
          <p:nvPr>
            <p:ph type="subTitle" idx="1"/>
          </p:nvPr>
        </p:nvSpPr>
        <p:spPr/>
        <p:txBody>
          <a:bodyPr>
            <a:noAutofit/>
          </a:bodyPr>
          <a:lstStyle/>
          <a:p>
            <a:pPr algn="ctr"/>
            <a:r>
              <a:rPr lang="en-IN" sz="1400" b="1" dirty="0"/>
              <a:t>SANDEEP JHA</a:t>
            </a:r>
          </a:p>
          <a:p>
            <a:pPr algn="ctr"/>
            <a:r>
              <a:rPr lang="en-IN" sz="1400" b="1" dirty="0"/>
              <a:t>ASSISTANT PROFESSOR</a:t>
            </a:r>
          </a:p>
          <a:p>
            <a:pPr algn="ctr"/>
            <a:r>
              <a:rPr lang="en-IN" sz="1400" b="1" dirty="0"/>
              <a:t>DEPARTMENT OF GEOGRAPHY</a:t>
            </a:r>
          </a:p>
          <a:p>
            <a:pPr algn="ctr"/>
            <a:r>
              <a:rPr lang="en-IN" sz="1400" b="1" dirty="0"/>
              <a:t>B.M.COLLEGE, RAHIKA MADHUBANI</a:t>
            </a:r>
          </a:p>
        </p:txBody>
      </p:sp>
    </p:spTree>
    <p:extLst>
      <p:ext uri="{BB962C8B-B14F-4D97-AF65-F5344CB8AC3E}">
        <p14:creationId xmlns:p14="http://schemas.microsoft.com/office/powerpoint/2010/main" val="769254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A3765-6B2B-4C8E-B039-7E2DA305E9BA}"/>
              </a:ext>
            </a:extLst>
          </p:cNvPr>
          <p:cNvSpPr>
            <a:spLocks noGrp="1"/>
          </p:cNvSpPr>
          <p:nvPr>
            <p:ph type="title"/>
          </p:nvPr>
        </p:nvSpPr>
        <p:spPr/>
        <p:txBody>
          <a:bodyPr/>
          <a:lstStyle/>
          <a:p>
            <a:r>
              <a:rPr lang="en-IN" b="1" dirty="0"/>
              <a:t>The Eastern Ghats</a:t>
            </a:r>
            <a:endParaRPr lang="en-IN" dirty="0"/>
          </a:p>
        </p:txBody>
      </p:sp>
      <p:sp>
        <p:nvSpPr>
          <p:cNvPr id="3" name="Content Placeholder 2">
            <a:extLst>
              <a:ext uri="{FF2B5EF4-FFF2-40B4-BE49-F238E27FC236}">
                <a16:creationId xmlns:a16="http://schemas.microsoft.com/office/drawing/2014/main" id="{E821BE0D-1700-4903-B857-C4A18115E14D}"/>
              </a:ext>
            </a:extLst>
          </p:cNvPr>
          <p:cNvSpPr>
            <a:spLocks noGrp="1"/>
          </p:cNvSpPr>
          <p:nvPr>
            <p:ph idx="1"/>
          </p:nvPr>
        </p:nvSpPr>
        <p:spPr/>
        <p:txBody>
          <a:bodyPr>
            <a:normAutofit fontScale="85000" lnSpcReduction="10000"/>
          </a:bodyPr>
          <a:lstStyle/>
          <a:p>
            <a:r>
              <a:rPr lang="en-IN" dirty="0"/>
              <a:t>The Eastern Ghats are discontinuous low belt. </a:t>
            </a:r>
          </a:p>
          <a:p>
            <a:r>
              <a:rPr lang="en-IN" dirty="0"/>
              <a:t>Their average elevation is 600 m. </a:t>
            </a:r>
          </a:p>
          <a:p>
            <a:r>
              <a:rPr lang="en-IN" dirty="0"/>
              <a:t>They run parallel to the east coast from south of Mahanadi valley to the </a:t>
            </a:r>
            <a:r>
              <a:rPr lang="en-IN" dirty="0" err="1"/>
              <a:t>Nilgiri</a:t>
            </a:r>
            <a:r>
              <a:rPr lang="en-IN" dirty="0"/>
              <a:t> hills. </a:t>
            </a:r>
          </a:p>
          <a:p>
            <a:r>
              <a:rPr lang="en-IN" dirty="0"/>
              <a:t>The highest peak in this region is </a:t>
            </a:r>
            <a:r>
              <a:rPr lang="en-IN" dirty="0" err="1"/>
              <a:t>Mahendragiri</a:t>
            </a:r>
            <a:r>
              <a:rPr lang="en-IN" dirty="0"/>
              <a:t> (1501 m). </a:t>
            </a:r>
          </a:p>
          <a:p>
            <a:r>
              <a:rPr lang="en-IN" dirty="0"/>
              <a:t>The famous hills are </a:t>
            </a:r>
            <a:r>
              <a:rPr lang="en-IN" dirty="0" err="1"/>
              <a:t>Mahendragiri</a:t>
            </a:r>
            <a:r>
              <a:rPr lang="en-IN" dirty="0"/>
              <a:t> hills, </a:t>
            </a:r>
            <a:r>
              <a:rPr lang="en-IN" dirty="0" err="1"/>
              <a:t>Nimaigiri</a:t>
            </a:r>
            <a:r>
              <a:rPr lang="en-IN" dirty="0"/>
              <a:t> hills in Orissa, </a:t>
            </a:r>
            <a:r>
              <a:rPr lang="en-IN" dirty="0" err="1"/>
              <a:t>Nallamallai</a:t>
            </a:r>
            <a:r>
              <a:rPr lang="en-IN" dirty="0"/>
              <a:t> hills in Southern Andhra Pradesh, </a:t>
            </a:r>
            <a:r>
              <a:rPr lang="en-IN" dirty="0" err="1"/>
              <a:t>Kollimalai</a:t>
            </a:r>
            <a:r>
              <a:rPr lang="en-IN" dirty="0"/>
              <a:t> and </a:t>
            </a:r>
            <a:r>
              <a:rPr lang="en-IN" dirty="0" err="1"/>
              <a:t>Pachaimalai</a:t>
            </a:r>
            <a:r>
              <a:rPr lang="en-IN" dirty="0"/>
              <a:t> in </a:t>
            </a:r>
            <a:r>
              <a:rPr lang="en-IN" dirty="0" err="1"/>
              <a:t>Tamilnadu</a:t>
            </a:r>
            <a:r>
              <a:rPr lang="en-IN" dirty="0"/>
              <a:t>.</a:t>
            </a:r>
          </a:p>
          <a:p>
            <a:r>
              <a:rPr lang="en-IN" dirty="0"/>
              <a:t>The area is drained by the Mahanadi, </a:t>
            </a:r>
            <a:r>
              <a:rPr lang="en-IN" dirty="0" err="1"/>
              <a:t>Godawari</a:t>
            </a:r>
            <a:r>
              <a:rPr lang="en-IN" dirty="0"/>
              <a:t>, Krishna and Kaveri river system.</a:t>
            </a:r>
          </a:p>
          <a:p>
            <a:r>
              <a:rPr lang="en-IN" dirty="0"/>
              <a:t>The </a:t>
            </a:r>
            <a:r>
              <a:rPr lang="en-IN" dirty="0" err="1"/>
              <a:t>Nilgiri</a:t>
            </a:r>
            <a:r>
              <a:rPr lang="en-IN" dirty="0"/>
              <a:t> hills join Western &amp; Eastern Ghats in the south. </a:t>
            </a:r>
            <a:br>
              <a:rPr lang="en-IN" dirty="0"/>
            </a:br>
            <a:endParaRPr lang="en-IN" dirty="0"/>
          </a:p>
        </p:txBody>
      </p:sp>
    </p:spTree>
    <p:extLst>
      <p:ext uri="{BB962C8B-B14F-4D97-AF65-F5344CB8AC3E}">
        <p14:creationId xmlns:p14="http://schemas.microsoft.com/office/powerpoint/2010/main" val="2679586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328FD-94AC-4268-8C03-20AF6CE1883F}"/>
              </a:ext>
            </a:extLst>
          </p:cNvPr>
          <p:cNvSpPr>
            <a:spLocks noGrp="1"/>
          </p:cNvSpPr>
          <p:nvPr>
            <p:ph type="title"/>
          </p:nvPr>
        </p:nvSpPr>
        <p:spPr/>
        <p:txBody>
          <a:bodyPr/>
          <a:lstStyle/>
          <a:p>
            <a:r>
              <a:rPr lang="en-IN" b="1" dirty="0"/>
              <a:t>The Coastal Plains</a:t>
            </a:r>
            <a:r>
              <a:rPr lang="en-IN" dirty="0"/>
              <a:t> </a:t>
            </a:r>
            <a:br>
              <a:rPr lang="en-IN" dirty="0"/>
            </a:br>
            <a:endParaRPr lang="en-IN" dirty="0"/>
          </a:p>
        </p:txBody>
      </p:sp>
      <p:sp>
        <p:nvSpPr>
          <p:cNvPr id="3" name="Content Placeholder 2">
            <a:extLst>
              <a:ext uri="{FF2B5EF4-FFF2-40B4-BE49-F238E27FC236}">
                <a16:creationId xmlns:a16="http://schemas.microsoft.com/office/drawing/2014/main" id="{589B5E05-E3A5-445B-A8C5-5F64D9D10770}"/>
              </a:ext>
            </a:extLst>
          </p:cNvPr>
          <p:cNvSpPr>
            <a:spLocks noGrp="1"/>
          </p:cNvSpPr>
          <p:nvPr>
            <p:ph idx="1"/>
          </p:nvPr>
        </p:nvSpPr>
        <p:spPr>
          <a:xfrm>
            <a:off x="1451579" y="2015732"/>
            <a:ext cx="9769796" cy="4695786"/>
          </a:xfrm>
        </p:spPr>
        <p:txBody>
          <a:bodyPr>
            <a:noAutofit/>
          </a:bodyPr>
          <a:lstStyle/>
          <a:p>
            <a:r>
              <a:rPr lang="en-US" sz="1200" dirty="0"/>
              <a:t>The coastal plains in India run parallel to the Arabian Sea &amp; Bay of Bengal along the Peninsular Plateau.</a:t>
            </a:r>
          </a:p>
          <a:p>
            <a:r>
              <a:rPr lang="en-US" sz="1200" dirty="0"/>
              <a:t>The western coastal plain is a narrow belt along the Arabian sea of about 10-20 km wide. </a:t>
            </a:r>
          </a:p>
          <a:p>
            <a:r>
              <a:rPr lang="en-US" sz="1200" dirty="0"/>
              <a:t>It stretches from </a:t>
            </a:r>
            <a:r>
              <a:rPr lang="en-US" sz="1200" dirty="0" err="1"/>
              <a:t>Rann</a:t>
            </a:r>
            <a:r>
              <a:rPr lang="en-US" sz="1200" dirty="0"/>
              <a:t> of Kachchh to </a:t>
            </a:r>
            <a:r>
              <a:rPr lang="en-US" sz="1200" dirty="0" err="1"/>
              <a:t>KanyaKumari</a:t>
            </a:r>
            <a:r>
              <a:rPr lang="en-US" sz="1200" dirty="0"/>
              <a:t>. Western coastal plains comprises of three sectors</a:t>
            </a:r>
          </a:p>
          <a:p>
            <a:pPr marL="0" indent="0">
              <a:buNone/>
            </a:pPr>
            <a:r>
              <a:rPr lang="en-US" sz="1200" dirty="0"/>
              <a:t>	 (</a:t>
            </a:r>
            <a:r>
              <a:rPr lang="en-US" sz="1200" dirty="0" err="1"/>
              <a:t>i</a:t>
            </a:r>
            <a:r>
              <a:rPr lang="en-US" sz="1200" dirty="0"/>
              <a:t>) Konkan Coast (Mumbai to Goa), </a:t>
            </a:r>
          </a:p>
          <a:p>
            <a:pPr marL="0" indent="0">
              <a:buNone/>
            </a:pPr>
            <a:r>
              <a:rPr lang="en-US" sz="1200" dirty="0"/>
              <a:t>	(ii) Karnataka coast from Goa to Mangalore </a:t>
            </a:r>
          </a:p>
          <a:p>
            <a:pPr marL="0" indent="0">
              <a:buNone/>
            </a:pPr>
            <a:r>
              <a:rPr lang="en-US" sz="1200" dirty="0"/>
              <a:t>	(iii) Malabar Coast (Mangalore to </a:t>
            </a:r>
            <a:r>
              <a:rPr lang="en-US" sz="1200" dirty="0" err="1"/>
              <a:t>Kanya</a:t>
            </a:r>
            <a:r>
              <a:rPr lang="en-US" sz="1200" dirty="0"/>
              <a:t> Kumari). </a:t>
            </a:r>
          </a:p>
          <a:p>
            <a:r>
              <a:rPr lang="en-US" sz="1200" dirty="0"/>
              <a:t>The eastern coast runs along Bay of Bengal. It is wider than the western coastal plain.</a:t>
            </a:r>
          </a:p>
          <a:p>
            <a:r>
              <a:rPr lang="en-US" sz="1200" dirty="0"/>
              <a:t>Its average width is about 120Kms. The northern part of the coast is called Northern </a:t>
            </a:r>
            <a:r>
              <a:rPr lang="en-US" sz="1200" dirty="0" err="1"/>
              <a:t>Circar</a:t>
            </a:r>
            <a:r>
              <a:rPr lang="en-US" sz="1200" dirty="0"/>
              <a:t> and the southern part is called </a:t>
            </a:r>
            <a:r>
              <a:rPr lang="en-US" sz="1200" dirty="0" err="1"/>
              <a:t>Coromandal</a:t>
            </a:r>
            <a:r>
              <a:rPr lang="en-US" sz="1200" dirty="0"/>
              <a:t> Coast. </a:t>
            </a:r>
          </a:p>
          <a:p>
            <a:r>
              <a:rPr lang="en-US" sz="1200" dirty="0"/>
              <a:t>Eastern coastal plain is marked by Deltas made by the rivers Mahanadi, Godavari, Krishna </a:t>
            </a:r>
            <a:r>
              <a:rPr lang="en-US" sz="1200" dirty="0" err="1"/>
              <a:t>amd</a:t>
            </a:r>
            <a:r>
              <a:rPr lang="en-US" sz="1200" dirty="0"/>
              <a:t> Kaveri. </a:t>
            </a:r>
          </a:p>
          <a:p>
            <a:r>
              <a:rPr lang="en-US" sz="1200" dirty="0"/>
              <a:t>The </a:t>
            </a:r>
            <a:r>
              <a:rPr lang="en-US" sz="1200" dirty="0" err="1"/>
              <a:t>Chilka</a:t>
            </a:r>
            <a:r>
              <a:rPr lang="en-US" sz="1200" dirty="0"/>
              <a:t> largest salt water lake in India in Odisha is located to the south of Mahanadi Delta.</a:t>
            </a:r>
          </a:p>
          <a:p>
            <a:r>
              <a:rPr lang="en-US" sz="1200" dirty="0"/>
              <a:t>The coastal plains are belts for growing spices, rice, coconut, pepper etc. </a:t>
            </a:r>
          </a:p>
          <a:p>
            <a:r>
              <a:rPr lang="en-US" sz="1200" dirty="0"/>
              <a:t>They are </a:t>
            </a:r>
            <a:r>
              <a:rPr lang="en-US" sz="1200" dirty="0" err="1"/>
              <a:t>centres</a:t>
            </a:r>
            <a:r>
              <a:rPr lang="en-US" sz="1200" dirty="0"/>
              <a:t> of trade &amp; commerce. </a:t>
            </a:r>
          </a:p>
          <a:p>
            <a:r>
              <a:rPr lang="en-US" sz="1200" dirty="0"/>
              <a:t>The coastal areas are known for fishing activities, therefore large number of fishing villages have developed along the coasts. </a:t>
            </a:r>
            <a:r>
              <a:rPr lang="en-US" sz="1200" dirty="0" err="1"/>
              <a:t>Vembanad</a:t>
            </a:r>
            <a:r>
              <a:rPr lang="en-US" sz="1200" dirty="0"/>
              <a:t> is famous lagoon which is located at Malabar coast </a:t>
            </a:r>
            <a:br>
              <a:rPr lang="en-US" sz="1200" dirty="0"/>
            </a:br>
            <a:endParaRPr lang="en-IN" sz="1200" dirty="0"/>
          </a:p>
        </p:txBody>
      </p:sp>
    </p:spTree>
    <p:extLst>
      <p:ext uri="{BB962C8B-B14F-4D97-AF65-F5344CB8AC3E}">
        <p14:creationId xmlns:p14="http://schemas.microsoft.com/office/powerpoint/2010/main" val="2022944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B08350-06BA-4D2F-A5CC-E51187FBF86B}"/>
              </a:ext>
            </a:extLst>
          </p:cNvPr>
          <p:cNvSpPr>
            <a:spLocks noGrp="1"/>
          </p:cNvSpPr>
          <p:nvPr>
            <p:ph idx="1"/>
          </p:nvPr>
        </p:nvSpPr>
        <p:spPr/>
        <p:txBody>
          <a:bodyPr>
            <a:normAutofit/>
          </a:bodyPr>
          <a:lstStyle/>
          <a:p>
            <a:pPr marL="0" indent="0" algn="ctr">
              <a:buNone/>
            </a:pPr>
            <a:r>
              <a:rPr lang="en-IN" sz="8800" dirty="0"/>
              <a:t>THANK YOU</a:t>
            </a:r>
          </a:p>
        </p:txBody>
      </p:sp>
    </p:spTree>
    <p:extLst>
      <p:ext uri="{BB962C8B-B14F-4D97-AF65-F5344CB8AC3E}">
        <p14:creationId xmlns:p14="http://schemas.microsoft.com/office/powerpoint/2010/main" val="2803614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A54A1-F93F-41BB-8F9D-B60A1FEEDAAB}"/>
              </a:ext>
            </a:extLst>
          </p:cNvPr>
          <p:cNvSpPr>
            <a:spLocks noGrp="1"/>
          </p:cNvSpPr>
          <p:nvPr>
            <p:ph type="title"/>
          </p:nvPr>
        </p:nvSpPr>
        <p:spPr/>
        <p:txBody>
          <a:bodyPr/>
          <a:lstStyle/>
          <a:p>
            <a:r>
              <a:rPr lang="en-IN" dirty="0"/>
              <a:t>INTRODUCTION</a:t>
            </a:r>
          </a:p>
        </p:txBody>
      </p:sp>
      <p:sp>
        <p:nvSpPr>
          <p:cNvPr id="3" name="Content Placeholder 2">
            <a:extLst>
              <a:ext uri="{FF2B5EF4-FFF2-40B4-BE49-F238E27FC236}">
                <a16:creationId xmlns:a16="http://schemas.microsoft.com/office/drawing/2014/main" id="{CA32C4A7-756F-4D7E-890F-D64B89476676}"/>
              </a:ext>
            </a:extLst>
          </p:cNvPr>
          <p:cNvSpPr>
            <a:spLocks noGrp="1"/>
          </p:cNvSpPr>
          <p:nvPr>
            <p:ph idx="1"/>
          </p:nvPr>
        </p:nvSpPr>
        <p:spPr/>
        <p:txBody>
          <a:bodyPr>
            <a:noAutofit/>
          </a:bodyPr>
          <a:lstStyle/>
          <a:p>
            <a:r>
              <a:rPr lang="en-US" sz="1800" dirty="0"/>
              <a:t>The peninsular Plateau lies towards the south of the Indo- Gangetic Plain. </a:t>
            </a:r>
          </a:p>
          <a:p>
            <a:r>
              <a:rPr lang="en-US" sz="1800" dirty="0"/>
              <a:t>Peninsular plateau is a triangular shaped table land. </a:t>
            </a:r>
          </a:p>
          <a:p>
            <a:r>
              <a:rPr lang="en-US" sz="1800" dirty="0"/>
              <a:t>The shape of the plain is triangle its broad base to the north and the narrow apex to the south. </a:t>
            </a:r>
          </a:p>
          <a:p>
            <a:r>
              <a:rPr lang="en-US" sz="1800" dirty="0"/>
              <a:t>It is part of ancient land mass called Gondwana level. </a:t>
            </a:r>
          </a:p>
          <a:p>
            <a:r>
              <a:rPr lang="en-US" sz="1800" dirty="0"/>
              <a:t>It covers an area of nearly 5 lakh sq.km. </a:t>
            </a:r>
          </a:p>
          <a:p>
            <a:r>
              <a:rPr lang="en-US" sz="1800" dirty="0"/>
              <a:t>It is spread over the states of Gujarat, Maharashtra, Bihar, Karnataka and Andhra Pradesh. </a:t>
            </a:r>
          </a:p>
          <a:p>
            <a:r>
              <a:rPr lang="en-US" sz="1800" dirty="0"/>
              <a:t>Aravalli hill mark the North-Western boundary, Northern edge of the Bundelkhand Plateau Eastern &amp; Western Ghats at East and West and south Part is connect with the Indian Ocean. </a:t>
            </a:r>
            <a:br>
              <a:rPr lang="en-US" sz="1800" dirty="0"/>
            </a:br>
            <a:br>
              <a:rPr lang="en-US" sz="1800" dirty="0"/>
            </a:br>
            <a:br>
              <a:rPr lang="en-US" sz="1800" dirty="0"/>
            </a:br>
            <a:endParaRPr lang="en-IN" sz="1800" dirty="0"/>
          </a:p>
        </p:txBody>
      </p:sp>
    </p:spTree>
    <p:extLst>
      <p:ext uri="{BB962C8B-B14F-4D97-AF65-F5344CB8AC3E}">
        <p14:creationId xmlns:p14="http://schemas.microsoft.com/office/powerpoint/2010/main" val="162265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40AD2726-9FF6-4687-A525-2B89817D3300}"/>
              </a:ext>
            </a:extLst>
          </p:cNvPr>
          <p:cNvPicPr>
            <a:picLocks noGrp="1" noChangeAspect="1"/>
          </p:cNvPicPr>
          <p:nvPr>
            <p:ph idx="1"/>
          </p:nvPr>
        </p:nvPicPr>
        <p:blipFill>
          <a:blip r:embed="rId2"/>
          <a:stretch>
            <a:fillRect/>
          </a:stretch>
        </p:blipFill>
        <p:spPr>
          <a:xfrm>
            <a:off x="994299" y="175598"/>
            <a:ext cx="10484528" cy="6682402"/>
          </a:xfrm>
          <a:prstGeom prst="rect">
            <a:avLst/>
          </a:prstGeom>
        </p:spPr>
      </p:pic>
    </p:spTree>
    <p:extLst>
      <p:ext uri="{BB962C8B-B14F-4D97-AF65-F5344CB8AC3E}">
        <p14:creationId xmlns:p14="http://schemas.microsoft.com/office/powerpoint/2010/main" val="2488641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0A8F0-2DDF-4C1E-8EDC-DDC796E30C92}"/>
              </a:ext>
            </a:extLst>
          </p:cNvPr>
          <p:cNvSpPr>
            <a:spLocks noGrp="1"/>
          </p:cNvSpPr>
          <p:nvPr>
            <p:ph type="title"/>
          </p:nvPr>
        </p:nvSpPr>
        <p:spPr/>
        <p:txBody>
          <a:bodyPr>
            <a:normAutofit fontScale="90000"/>
          </a:bodyPr>
          <a:lstStyle/>
          <a:p>
            <a:pPr algn="ctr"/>
            <a:r>
              <a:rPr lang="en-US" b="1" dirty="0"/>
              <a:t>Peninsular Plateau is Divided into the Two Types</a:t>
            </a:r>
            <a:r>
              <a:rPr lang="en-US" dirty="0"/>
              <a:t> </a:t>
            </a:r>
            <a:br>
              <a:rPr lang="en-US" dirty="0"/>
            </a:br>
            <a:endParaRPr lang="en-IN" dirty="0"/>
          </a:p>
        </p:txBody>
      </p:sp>
      <p:sp>
        <p:nvSpPr>
          <p:cNvPr id="3" name="Content Placeholder 2">
            <a:extLst>
              <a:ext uri="{FF2B5EF4-FFF2-40B4-BE49-F238E27FC236}">
                <a16:creationId xmlns:a16="http://schemas.microsoft.com/office/drawing/2014/main" id="{211650BC-57A3-4996-9A03-795A5860C072}"/>
              </a:ext>
            </a:extLst>
          </p:cNvPr>
          <p:cNvSpPr>
            <a:spLocks noGrp="1"/>
          </p:cNvSpPr>
          <p:nvPr>
            <p:ph idx="1"/>
          </p:nvPr>
        </p:nvSpPr>
        <p:spPr/>
        <p:txBody>
          <a:bodyPr>
            <a:normAutofit fontScale="85000" lnSpcReduction="20000"/>
          </a:bodyPr>
          <a:lstStyle/>
          <a:p>
            <a:r>
              <a:rPr lang="en-US" b="1" dirty="0"/>
              <a:t>North Indian Peninsular Plateau.</a:t>
            </a:r>
            <a:br>
              <a:rPr lang="en-US" b="1" dirty="0"/>
            </a:br>
            <a:r>
              <a:rPr lang="en-US" dirty="0"/>
              <a:t> It is Classified into Three region</a:t>
            </a:r>
            <a:br>
              <a:rPr lang="en-US" dirty="0"/>
            </a:br>
            <a:r>
              <a:rPr lang="en-US" dirty="0" err="1"/>
              <a:t>i</a:t>
            </a:r>
            <a:r>
              <a:rPr lang="en-US" dirty="0"/>
              <a:t>. The western Highland region</a:t>
            </a:r>
            <a:br>
              <a:rPr lang="en-US" dirty="0"/>
            </a:br>
            <a:r>
              <a:rPr lang="en-US" dirty="0"/>
              <a:t>ii. The Central Highland region</a:t>
            </a:r>
            <a:br>
              <a:rPr lang="en-US" dirty="0"/>
            </a:br>
            <a:r>
              <a:rPr lang="en-US" dirty="0"/>
              <a:t>iii. The Eastern High land region.</a:t>
            </a:r>
          </a:p>
          <a:p>
            <a:r>
              <a:rPr lang="en-US" dirty="0"/>
              <a:t> </a:t>
            </a:r>
            <a:r>
              <a:rPr lang="en-US" b="1" dirty="0"/>
              <a:t>Southern Indian Peninsular Plateau.</a:t>
            </a:r>
            <a:br>
              <a:rPr lang="en-US" b="1" dirty="0"/>
            </a:br>
            <a:r>
              <a:rPr lang="en-US" dirty="0" err="1"/>
              <a:t>i</a:t>
            </a:r>
            <a:r>
              <a:rPr lang="en-US" dirty="0"/>
              <a:t>. The Deccan Plateau.</a:t>
            </a:r>
            <a:br>
              <a:rPr lang="en-US" dirty="0"/>
            </a:br>
            <a:r>
              <a:rPr lang="en-US" dirty="0"/>
              <a:t>ii. The Western </a:t>
            </a:r>
            <a:r>
              <a:rPr lang="en-US" dirty="0" err="1"/>
              <a:t>Ghat</a:t>
            </a:r>
            <a:r>
              <a:rPr lang="en-US" dirty="0"/>
              <a:t>.</a:t>
            </a:r>
            <a:br>
              <a:rPr lang="en-US" dirty="0"/>
            </a:br>
            <a:r>
              <a:rPr lang="en-US" dirty="0"/>
              <a:t>iii. The Eastern </a:t>
            </a:r>
            <a:r>
              <a:rPr lang="en-US" dirty="0" err="1"/>
              <a:t>Ghat</a:t>
            </a:r>
            <a:r>
              <a:rPr lang="en-US" dirty="0"/>
              <a:t>. </a:t>
            </a:r>
          </a:p>
          <a:p>
            <a:r>
              <a:rPr lang="en-US" altLang="en-US" dirty="0">
                <a:solidFill>
                  <a:srgbClr val="000000"/>
                </a:solidFill>
                <a:latin typeface="Times New Roman" panose="02020603050405020304" pitchFamily="18" charset="0"/>
                <a:cs typeface="Times New Roman" panose="02020603050405020304" pitchFamily="18" charset="0"/>
              </a:rPr>
              <a:t>River Narmada divides the peninsular plateau into two parts:</a:t>
            </a:r>
            <a:br>
              <a:rPr lang="en-US" altLang="en-US" dirty="0">
                <a:solidFill>
                  <a:srgbClr val="000000"/>
                </a:solidFill>
                <a:latin typeface="Times New Roman" panose="02020603050405020304" pitchFamily="18" charset="0"/>
                <a:cs typeface="Times New Roman" panose="02020603050405020304" pitchFamily="18" charset="0"/>
              </a:rPr>
            </a:br>
            <a:r>
              <a:rPr lang="en-US" altLang="en-US" dirty="0">
                <a:solidFill>
                  <a:srgbClr val="000000"/>
                </a:solidFill>
                <a:latin typeface="Times New Roman" panose="02020603050405020304" pitchFamily="18" charset="0"/>
                <a:cs typeface="Times New Roman" panose="02020603050405020304" pitchFamily="18" charset="0"/>
              </a:rPr>
              <a:t>I) The Central Highland and II) Deccan Plateau</a:t>
            </a:r>
            <a:endParaRPr lang="en-IN" altLang="en-US"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106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888BD-DF25-42BA-B665-B150AA71B1CE}"/>
              </a:ext>
            </a:extLst>
          </p:cNvPr>
          <p:cNvSpPr>
            <a:spLocks noGrp="1"/>
          </p:cNvSpPr>
          <p:nvPr>
            <p:ph type="title"/>
          </p:nvPr>
        </p:nvSpPr>
        <p:spPr/>
        <p:txBody>
          <a:bodyPr/>
          <a:lstStyle/>
          <a:p>
            <a:r>
              <a:rPr lang="en-IN" b="1" i="1" dirty="0"/>
              <a:t>The central Highlands</a:t>
            </a:r>
            <a:r>
              <a:rPr lang="en-IN" dirty="0"/>
              <a:t> </a:t>
            </a:r>
            <a:br>
              <a:rPr lang="en-IN" dirty="0"/>
            </a:br>
            <a:endParaRPr lang="en-IN" dirty="0"/>
          </a:p>
        </p:txBody>
      </p:sp>
      <p:sp>
        <p:nvSpPr>
          <p:cNvPr id="3" name="Content Placeholder 2">
            <a:extLst>
              <a:ext uri="{FF2B5EF4-FFF2-40B4-BE49-F238E27FC236}">
                <a16:creationId xmlns:a16="http://schemas.microsoft.com/office/drawing/2014/main" id="{65756836-E34C-4827-8B53-BB947528576E}"/>
              </a:ext>
            </a:extLst>
          </p:cNvPr>
          <p:cNvSpPr>
            <a:spLocks noGrp="1"/>
          </p:cNvSpPr>
          <p:nvPr>
            <p:ph idx="1"/>
          </p:nvPr>
        </p:nvSpPr>
        <p:spPr/>
        <p:txBody>
          <a:bodyPr>
            <a:normAutofit/>
          </a:bodyPr>
          <a:lstStyle/>
          <a:p>
            <a:r>
              <a:rPr lang="en-US" dirty="0"/>
              <a:t>It extends from Narmada river and the northern plains.</a:t>
            </a:r>
          </a:p>
          <a:p>
            <a:r>
              <a:rPr lang="en-US" dirty="0"/>
              <a:t>Aravalli is the important mountain which extends from Gujrat through Rajasthan to Delhi.  The highest peak of the Aravalli hills is </a:t>
            </a:r>
            <a:r>
              <a:rPr lang="en-US" dirty="0" err="1"/>
              <a:t>Gurushikhar</a:t>
            </a:r>
            <a:r>
              <a:rPr lang="en-US" dirty="0"/>
              <a:t> (1722m) near </a:t>
            </a:r>
            <a:r>
              <a:rPr lang="en-US" dirty="0" err="1"/>
              <a:t>Mt.Abu</a:t>
            </a:r>
            <a:r>
              <a:rPr lang="en-US" dirty="0"/>
              <a:t>. </a:t>
            </a:r>
          </a:p>
          <a:p>
            <a:r>
              <a:rPr lang="en-US" dirty="0"/>
              <a:t>The </a:t>
            </a:r>
            <a:r>
              <a:rPr lang="en-US" dirty="0" err="1"/>
              <a:t>Aravali</a:t>
            </a:r>
            <a:r>
              <a:rPr lang="en-US" dirty="0"/>
              <a:t> Range is the oldest mountain range in India. It is spread across Rajasthan from northeast to southwest direction extending approximately to 800 km. </a:t>
            </a:r>
          </a:p>
          <a:p>
            <a:r>
              <a:rPr lang="en-US" dirty="0"/>
              <a:t>The </a:t>
            </a:r>
            <a:r>
              <a:rPr lang="en-US" dirty="0" err="1"/>
              <a:t>Malwa</a:t>
            </a:r>
            <a:r>
              <a:rPr lang="en-US" dirty="0"/>
              <a:t> Plateau and </a:t>
            </a:r>
            <a:r>
              <a:rPr lang="en-US" dirty="0" err="1"/>
              <a:t>Chhota</a:t>
            </a:r>
            <a:r>
              <a:rPr lang="en-US" dirty="0"/>
              <a:t> Nagpur plateau are parts of the central highlands. </a:t>
            </a:r>
          </a:p>
          <a:p>
            <a:endParaRPr lang="en-IN" dirty="0"/>
          </a:p>
        </p:txBody>
      </p:sp>
    </p:spTree>
    <p:extLst>
      <p:ext uri="{BB962C8B-B14F-4D97-AF65-F5344CB8AC3E}">
        <p14:creationId xmlns:p14="http://schemas.microsoft.com/office/powerpoint/2010/main" val="1452406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A1632-405C-46C3-8A35-919B60F8DE01}"/>
              </a:ext>
            </a:extLst>
          </p:cNvPr>
          <p:cNvSpPr>
            <a:spLocks noGrp="1"/>
          </p:cNvSpPr>
          <p:nvPr>
            <p:ph type="title"/>
          </p:nvPr>
        </p:nvSpPr>
        <p:spPr/>
        <p:txBody>
          <a:bodyPr/>
          <a:lstStyle/>
          <a:p>
            <a:r>
              <a:rPr lang="en-US" dirty="0" err="1"/>
              <a:t>Malwa</a:t>
            </a:r>
            <a:r>
              <a:rPr lang="en-US" dirty="0"/>
              <a:t> Plateau</a:t>
            </a:r>
            <a:endParaRPr lang="en-IN" dirty="0"/>
          </a:p>
        </p:txBody>
      </p:sp>
      <p:sp>
        <p:nvSpPr>
          <p:cNvPr id="3" name="Content Placeholder 2">
            <a:extLst>
              <a:ext uri="{FF2B5EF4-FFF2-40B4-BE49-F238E27FC236}">
                <a16:creationId xmlns:a16="http://schemas.microsoft.com/office/drawing/2014/main" id="{E6AD245E-0C83-41A5-BA01-A4067BBCCADC}"/>
              </a:ext>
            </a:extLst>
          </p:cNvPr>
          <p:cNvSpPr>
            <a:spLocks noGrp="1"/>
          </p:cNvSpPr>
          <p:nvPr>
            <p:ph idx="1"/>
          </p:nvPr>
        </p:nvSpPr>
        <p:spPr/>
        <p:txBody>
          <a:bodyPr/>
          <a:lstStyle/>
          <a:p>
            <a:r>
              <a:rPr lang="en-US" dirty="0"/>
              <a:t>The </a:t>
            </a:r>
            <a:r>
              <a:rPr lang="en-US" dirty="0" err="1"/>
              <a:t>Malwa</a:t>
            </a:r>
            <a:r>
              <a:rPr lang="en-US" dirty="0"/>
              <a:t> Plateau is spread across Rajasthan, Madhya Pradesh and Gujarat. </a:t>
            </a:r>
          </a:p>
          <a:p>
            <a:r>
              <a:rPr lang="en-US" dirty="0"/>
              <a:t>The average elevation of the </a:t>
            </a:r>
            <a:r>
              <a:rPr lang="en-US" dirty="0" err="1"/>
              <a:t>Malwa</a:t>
            </a:r>
            <a:r>
              <a:rPr lang="en-US" dirty="0"/>
              <a:t> plateau is 500 </a:t>
            </a:r>
            <a:r>
              <a:rPr lang="en-US" dirty="0" err="1"/>
              <a:t>metres</a:t>
            </a:r>
            <a:r>
              <a:rPr lang="en-US" dirty="0"/>
              <a:t>.  </a:t>
            </a:r>
          </a:p>
          <a:p>
            <a:r>
              <a:rPr lang="en-US" dirty="0"/>
              <a:t>Most of the region is drained by the Chambal River and its tributaries; the western part is drained by the</a:t>
            </a:r>
            <a:br>
              <a:rPr lang="en-US" dirty="0"/>
            </a:br>
            <a:r>
              <a:rPr lang="en-US" dirty="0"/>
              <a:t>upper reaches of the Mahi River. </a:t>
            </a:r>
          </a:p>
          <a:p>
            <a:r>
              <a:rPr lang="en-US" dirty="0"/>
              <a:t>The valley of Narmada is lies between the </a:t>
            </a:r>
            <a:r>
              <a:rPr lang="en-US" dirty="0" err="1"/>
              <a:t>Vindhyas</a:t>
            </a:r>
            <a:r>
              <a:rPr lang="en-US" dirty="0"/>
              <a:t> and the </a:t>
            </a:r>
            <a:r>
              <a:rPr lang="en-US" dirty="0" err="1"/>
              <a:t>Satpura</a:t>
            </a:r>
            <a:r>
              <a:rPr lang="en-US" dirty="0"/>
              <a:t> which flows east to west and joins the Arabian sea. </a:t>
            </a:r>
            <a:br>
              <a:rPr lang="en-US" dirty="0"/>
            </a:br>
            <a:endParaRPr lang="en-IN" dirty="0"/>
          </a:p>
        </p:txBody>
      </p:sp>
    </p:spTree>
    <p:extLst>
      <p:ext uri="{BB962C8B-B14F-4D97-AF65-F5344CB8AC3E}">
        <p14:creationId xmlns:p14="http://schemas.microsoft.com/office/powerpoint/2010/main" val="1727030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A7E40-780D-45E6-82F1-5172438CCB72}"/>
              </a:ext>
            </a:extLst>
          </p:cNvPr>
          <p:cNvSpPr>
            <a:spLocks noGrp="1"/>
          </p:cNvSpPr>
          <p:nvPr>
            <p:ph type="title"/>
          </p:nvPr>
        </p:nvSpPr>
        <p:spPr/>
        <p:txBody>
          <a:bodyPr/>
          <a:lstStyle/>
          <a:p>
            <a:r>
              <a:rPr lang="en-US" dirty="0" err="1"/>
              <a:t>Chota</a:t>
            </a:r>
            <a:r>
              <a:rPr lang="en-US" dirty="0"/>
              <a:t> Nagpur Plateau</a:t>
            </a:r>
            <a:endParaRPr lang="en-IN" dirty="0"/>
          </a:p>
        </p:txBody>
      </p:sp>
      <p:sp>
        <p:nvSpPr>
          <p:cNvPr id="3" name="Content Placeholder 2">
            <a:extLst>
              <a:ext uri="{FF2B5EF4-FFF2-40B4-BE49-F238E27FC236}">
                <a16:creationId xmlns:a16="http://schemas.microsoft.com/office/drawing/2014/main" id="{5D41B434-BAD9-4FF6-B836-5DAC3325A189}"/>
              </a:ext>
            </a:extLst>
          </p:cNvPr>
          <p:cNvSpPr>
            <a:spLocks noGrp="1"/>
          </p:cNvSpPr>
          <p:nvPr>
            <p:ph idx="1"/>
          </p:nvPr>
        </p:nvSpPr>
        <p:spPr/>
        <p:txBody>
          <a:bodyPr>
            <a:normAutofit/>
          </a:bodyPr>
          <a:lstStyle/>
          <a:p>
            <a:r>
              <a:rPr lang="en-US" dirty="0"/>
              <a:t>The </a:t>
            </a:r>
            <a:r>
              <a:rPr lang="en-US" dirty="0" err="1"/>
              <a:t>Chota</a:t>
            </a:r>
            <a:r>
              <a:rPr lang="en-US" dirty="0"/>
              <a:t> Nagpur Plateau is situated in eastern India, covering much of Jharkhand and adjacent parts of Orissa, Bihar and Chhattisgarh. Its total area is approximately 65,000 sq. km and is made up of three smaller plateaus</a:t>
            </a:r>
            <a:br>
              <a:rPr lang="en-US" dirty="0"/>
            </a:br>
            <a:r>
              <a:rPr lang="en-US" dirty="0"/>
              <a:t>a) the Ranchi,</a:t>
            </a:r>
            <a:br>
              <a:rPr lang="en-US" dirty="0"/>
            </a:br>
            <a:r>
              <a:rPr lang="en-US" dirty="0"/>
              <a:t>b) Hazaribagh, and</a:t>
            </a:r>
            <a:br>
              <a:rPr lang="en-US" dirty="0"/>
            </a:br>
            <a:r>
              <a:rPr lang="en-US" dirty="0"/>
              <a:t>c) </a:t>
            </a:r>
            <a:r>
              <a:rPr lang="en-US" dirty="0" err="1"/>
              <a:t>Kodarma</a:t>
            </a:r>
            <a:r>
              <a:rPr lang="en-US" dirty="0"/>
              <a:t> plateaus.</a:t>
            </a:r>
          </a:p>
          <a:p>
            <a:r>
              <a:rPr lang="en-US" dirty="0"/>
              <a:t>The Ranchi plateau is the largest, with an average elevation of 700 m . </a:t>
            </a:r>
            <a:br>
              <a:rPr lang="en-US" dirty="0"/>
            </a:br>
            <a:endParaRPr lang="en-IN" dirty="0"/>
          </a:p>
        </p:txBody>
      </p:sp>
    </p:spTree>
    <p:extLst>
      <p:ext uri="{BB962C8B-B14F-4D97-AF65-F5344CB8AC3E}">
        <p14:creationId xmlns:p14="http://schemas.microsoft.com/office/powerpoint/2010/main" val="974681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D3AA9-F27F-4C77-97C0-A96488EA6F37}"/>
              </a:ext>
            </a:extLst>
          </p:cNvPr>
          <p:cNvSpPr>
            <a:spLocks noGrp="1"/>
          </p:cNvSpPr>
          <p:nvPr>
            <p:ph type="title"/>
          </p:nvPr>
        </p:nvSpPr>
        <p:spPr/>
        <p:txBody>
          <a:bodyPr/>
          <a:lstStyle/>
          <a:p>
            <a:r>
              <a:rPr lang="en-US" b="1" dirty="0"/>
              <a:t>The Deccan Plateau</a:t>
            </a:r>
            <a:endParaRPr lang="en-IN" dirty="0"/>
          </a:p>
        </p:txBody>
      </p:sp>
      <p:sp>
        <p:nvSpPr>
          <p:cNvPr id="3" name="Content Placeholder 2">
            <a:extLst>
              <a:ext uri="{FF2B5EF4-FFF2-40B4-BE49-F238E27FC236}">
                <a16:creationId xmlns:a16="http://schemas.microsoft.com/office/drawing/2014/main" id="{F2755C68-4E67-49CB-9126-9A3A730A75FB}"/>
              </a:ext>
            </a:extLst>
          </p:cNvPr>
          <p:cNvSpPr>
            <a:spLocks noGrp="1"/>
          </p:cNvSpPr>
          <p:nvPr>
            <p:ph idx="1"/>
          </p:nvPr>
        </p:nvSpPr>
        <p:spPr/>
        <p:txBody>
          <a:bodyPr>
            <a:normAutofit fontScale="92500" lnSpcReduction="10000"/>
          </a:bodyPr>
          <a:lstStyle/>
          <a:p>
            <a:r>
              <a:rPr lang="en-US" dirty="0"/>
              <a:t>The Deccan plateau is separated by a fault from </a:t>
            </a:r>
            <a:r>
              <a:rPr lang="en-US" dirty="0" err="1"/>
              <a:t>Chota</a:t>
            </a:r>
            <a:r>
              <a:rPr lang="en-US" dirty="0"/>
              <a:t> Nagpur plateau. </a:t>
            </a:r>
          </a:p>
          <a:p>
            <a:r>
              <a:rPr lang="en-US" dirty="0"/>
              <a:t>The black soil area in the Deccan plateau is known as Deccan trap. </a:t>
            </a:r>
          </a:p>
          <a:p>
            <a:r>
              <a:rPr lang="en-US" dirty="0"/>
              <a:t>It is formed due to volcanic eruptions. </a:t>
            </a:r>
          </a:p>
          <a:p>
            <a:r>
              <a:rPr lang="en-US" dirty="0"/>
              <a:t>This soil is good for cotton &amp; sugarcane cultivation. </a:t>
            </a:r>
          </a:p>
          <a:p>
            <a:r>
              <a:rPr lang="en-US" dirty="0"/>
              <a:t>The Deccan plateau is broadly divided into: 	</a:t>
            </a:r>
          </a:p>
          <a:p>
            <a:pPr marL="0" indent="0">
              <a:buNone/>
            </a:pPr>
            <a:r>
              <a:rPr lang="en-US" dirty="0"/>
              <a:t>	A) Western </a:t>
            </a:r>
            <a:r>
              <a:rPr lang="en-US" dirty="0" err="1"/>
              <a:t>Ghat</a:t>
            </a:r>
            <a:endParaRPr lang="en-US" dirty="0"/>
          </a:p>
          <a:p>
            <a:pPr marL="0" indent="0">
              <a:buNone/>
            </a:pPr>
            <a:r>
              <a:rPr lang="en-US" dirty="0"/>
              <a:t>	B) Eastern </a:t>
            </a:r>
            <a:r>
              <a:rPr lang="en-US" dirty="0" err="1"/>
              <a:t>Ghat</a:t>
            </a:r>
            <a:br>
              <a:rPr lang="en-US" dirty="0"/>
            </a:br>
            <a:endParaRPr lang="en-IN" dirty="0"/>
          </a:p>
        </p:txBody>
      </p:sp>
    </p:spTree>
    <p:extLst>
      <p:ext uri="{BB962C8B-B14F-4D97-AF65-F5344CB8AC3E}">
        <p14:creationId xmlns:p14="http://schemas.microsoft.com/office/powerpoint/2010/main" val="3477905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42675-B01A-413F-97E1-660A81B71127}"/>
              </a:ext>
            </a:extLst>
          </p:cNvPr>
          <p:cNvSpPr>
            <a:spLocks noGrp="1"/>
          </p:cNvSpPr>
          <p:nvPr>
            <p:ph type="title"/>
          </p:nvPr>
        </p:nvSpPr>
        <p:spPr/>
        <p:txBody>
          <a:bodyPr/>
          <a:lstStyle/>
          <a:p>
            <a:r>
              <a:rPr lang="en-US" b="1" dirty="0"/>
              <a:t>The Western Ghats</a:t>
            </a:r>
            <a:endParaRPr lang="en-IN" dirty="0"/>
          </a:p>
        </p:txBody>
      </p:sp>
      <p:sp>
        <p:nvSpPr>
          <p:cNvPr id="3" name="Content Placeholder 2">
            <a:extLst>
              <a:ext uri="{FF2B5EF4-FFF2-40B4-BE49-F238E27FC236}">
                <a16:creationId xmlns:a16="http://schemas.microsoft.com/office/drawing/2014/main" id="{50597415-88C3-4E8C-98EA-363204AC594A}"/>
              </a:ext>
            </a:extLst>
          </p:cNvPr>
          <p:cNvSpPr>
            <a:spLocks noGrp="1"/>
          </p:cNvSpPr>
          <p:nvPr>
            <p:ph idx="1"/>
          </p:nvPr>
        </p:nvSpPr>
        <p:spPr>
          <a:xfrm>
            <a:off x="1451579" y="2015732"/>
            <a:ext cx="9805306" cy="4037749"/>
          </a:xfrm>
        </p:spPr>
        <p:txBody>
          <a:bodyPr>
            <a:noAutofit/>
          </a:bodyPr>
          <a:lstStyle/>
          <a:p>
            <a:r>
              <a:rPr lang="en-US" sz="1600" dirty="0"/>
              <a:t>Western Ghats or </a:t>
            </a:r>
            <a:r>
              <a:rPr lang="en-US" sz="1600" dirty="0" err="1"/>
              <a:t>Sahyadris</a:t>
            </a:r>
            <a:r>
              <a:rPr lang="en-US" sz="1600" dirty="0"/>
              <a:t> lie on </a:t>
            </a:r>
            <a:r>
              <a:rPr lang="en-US" sz="1600" dirty="0" err="1"/>
              <a:t>theWestern</a:t>
            </a:r>
            <a:r>
              <a:rPr lang="en-US" sz="1600" dirty="0"/>
              <a:t> edge of the Deccan plateau.</a:t>
            </a:r>
          </a:p>
          <a:p>
            <a:r>
              <a:rPr lang="en-US" sz="1600" dirty="0"/>
              <a:t>It runs parallel to the western coast for about 1600 km. </a:t>
            </a:r>
          </a:p>
          <a:p>
            <a:r>
              <a:rPr lang="en-US" sz="1600" dirty="0"/>
              <a:t>The average elevation of the Western Ghats is 1000 </a:t>
            </a:r>
            <a:r>
              <a:rPr lang="en-US" sz="1600" dirty="0" err="1"/>
              <a:t>metres</a:t>
            </a:r>
            <a:r>
              <a:rPr lang="en-US" sz="1600" dirty="0"/>
              <a:t>. </a:t>
            </a:r>
          </a:p>
          <a:p>
            <a:r>
              <a:rPr lang="en-US" sz="1600" dirty="0"/>
              <a:t>The famous peaks in this area are </a:t>
            </a:r>
            <a:r>
              <a:rPr lang="en-US" sz="1600" dirty="0" err="1"/>
              <a:t>Doda</a:t>
            </a:r>
            <a:r>
              <a:rPr lang="en-US" sz="1600" dirty="0"/>
              <a:t> Betta,  </a:t>
            </a:r>
            <a:r>
              <a:rPr lang="en-US" sz="1600" dirty="0" err="1"/>
              <a:t>Anaimudi</a:t>
            </a:r>
            <a:r>
              <a:rPr lang="en-US" sz="1600" dirty="0"/>
              <a:t> and </a:t>
            </a:r>
            <a:r>
              <a:rPr lang="en-US" sz="1600" dirty="0" err="1"/>
              <a:t>Makurti</a:t>
            </a:r>
            <a:r>
              <a:rPr lang="en-US" sz="1600" dirty="0"/>
              <a:t>. </a:t>
            </a:r>
          </a:p>
          <a:p>
            <a:r>
              <a:rPr lang="en-US" sz="1600" dirty="0"/>
              <a:t>The highest peak in this region is  </a:t>
            </a:r>
            <a:r>
              <a:rPr lang="en-US" sz="1600" dirty="0" err="1"/>
              <a:t>Anaimudi</a:t>
            </a:r>
            <a:r>
              <a:rPr lang="en-US" sz="1600" dirty="0"/>
              <a:t> (2695m.). </a:t>
            </a:r>
          </a:p>
          <a:p>
            <a:r>
              <a:rPr lang="en-US" sz="1600" dirty="0"/>
              <a:t>Western </a:t>
            </a:r>
            <a:r>
              <a:rPr lang="en-US" sz="1600" dirty="0" err="1"/>
              <a:t>ghats</a:t>
            </a:r>
            <a:r>
              <a:rPr lang="en-US" sz="1600" dirty="0"/>
              <a:t> are continuous and can be crossed through passes like Pal </a:t>
            </a:r>
            <a:r>
              <a:rPr lang="en-US" sz="1600" dirty="0" err="1"/>
              <a:t>Ghat</a:t>
            </a:r>
            <a:r>
              <a:rPr lang="en-US" sz="1600" dirty="0"/>
              <a:t>, </a:t>
            </a:r>
            <a:r>
              <a:rPr lang="en-US" sz="1600" dirty="0" err="1"/>
              <a:t>Thal</a:t>
            </a:r>
            <a:r>
              <a:rPr lang="en-US" sz="1600" dirty="0"/>
              <a:t> </a:t>
            </a:r>
            <a:r>
              <a:rPr lang="en-US" sz="1600" dirty="0" err="1"/>
              <a:t>Ghot</a:t>
            </a:r>
            <a:r>
              <a:rPr lang="en-US" sz="1600" dirty="0"/>
              <a:t> and </a:t>
            </a:r>
            <a:r>
              <a:rPr lang="en-US" sz="1600" dirty="0" err="1"/>
              <a:t>Bhor</a:t>
            </a:r>
            <a:r>
              <a:rPr lang="en-US" sz="1600" dirty="0"/>
              <a:t> </a:t>
            </a:r>
            <a:r>
              <a:rPr lang="en-US" sz="1600" dirty="0" err="1"/>
              <a:t>Ghat</a:t>
            </a:r>
            <a:r>
              <a:rPr lang="en-US" sz="1600" dirty="0"/>
              <a:t>. </a:t>
            </a:r>
          </a:p>
          <a:p>
            <a:r>
              <a:rPr lang="en-US" sz="1600" dirty="0"/>
              <a:t>The rivers like Godavari, Bhima and Krishna flow eastward while the river Tapti flows</a:t>
            </a:r>
            <a:br>
              <a:rPr lang="en-US" sz="1600" dirty="0"/>
            </a:br>
            <a:r>
              <a:rPr lang="en-US" sz="1600" dirty="0"/>
              <a:t>westward. </a:t>
            </a:r>
          </a:p>
          <a:p>
            <a:r>
              <a:rPr lang="en-US" sz="1600" dirty="0"/>
              <a:t>The streams form rapids &amp; water falls before entering the Arabian Sea. </a:t>
            </a:r>
          </a:p>
          <a:p>
            <a:r>
              <a:rPr lang="en-US" sz="1600" dirty="0"/>
              <a:t>The famous water falls are </a:t>
            </a:r>
            <a:r>
              <a:rPr lang="en-US" sz="1600" dirty="0" err="1"/>
              <a:t>Jogfalls</a:t>
            </a:r>
            <a:r>
              <a:rPr lang="en-US" sz="1600" dirty="0"/>
              <a:t> on </a:t>
            </a:r>
            <a:r>
              <a:rPr lang="en-US" sz="1600" dirty="0" err="1"/>
              <a:t>Sharavati</a:t>
            </a:r>
            <a:r>
              <a:rPr lang="en-US" sz="1600" dirty="0"/>
              <a:t>, Shiva </a:t>
            </a:r>
            <a:r>
              <a:rPr lang="en-US" sz="1600" dirty="0" err="1"/>
              <a:t>Samudram</a:t>
            </a:r>
            <a:r>
              <a:rPr lang="en-US" sz="1600" dirty="0"/>
              <a:t> falls on Kaveri etc. </a:t>
            </a:r>
            <a:br>
              <a:rPr lang="en-US" sz="1600" dirty="0"/>
            </a:br>
            <a:endParaRPr lang="en-IN" sz="1600" dirty="0"/>
          </a:p>
        </p:txBody>
      </p:sp>
    </p:spTree>
    <p:extLst>
      <p:ext uri="{BB962C8B-B14F-4D97-AF65-F5344CB8AC3E}">
        <p14:creationId xmlns:p14="http://schemas.microsoft.com/office/powerpoint/2010/main" val="215554154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77</TotalTime>
  <Words>1007</Words>
  <Application>Microsoft Office PowerPoint</Application>
  <PresentationFormat>Widescreen</PresentationFormat>
  <Paragraphs>71</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Gill Sans MT</vt:lpstr>
      <vt:lpstr>Times New Roman</vt:lpstr>
      <vt:lpstr>Gallery</vt:lpstr>
      <vt:lpstr>INDIAN PHYSIOGRAPHY: PLATEAUS</vt:lpstr>
      <vt:lpstr>INTRODUCTION</vt:lpstr>
      <vt:lpstr>PowerPoint Presentation</vt:lpstr>
      <vt:lpstr>Peninsular Plateau is Divided into the Two Types  </vt:lpstr>
      <vt:lpstr>The central Highlands  </vt:lpstr>
      <vt:lpstr>Malwa Plateau</vt:lpstr>
      <vt:lpstr>Chota Nagpur Plateau</vt:lpstr>
      <vt:lpstr>The Deccan Plateau</vt:lpstr>
      <vt:lpstr>The Western Ghats</vt:lpstr>
      <vt:lpstr>The Eastern Ghats</vt:lpstr>
      <vt:lpstr>The Coastal Plains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INDIAN PHYSIOGRAPHY: PLATEAUS</dc:title>
  <dc:creator>sandeep</dc:creator>
  <cp:lastModifiedBy>sandeep</cp:lastModifiedBy>
  <cp:revision>7</cp:revision>
  <dcterms:created xsi:type="dcterms:W3CDTF">2020-07-04T05:24:36Z</dcterms:created>
  <dcterms:modified xsi:type="dcterms:W3CDTF">2020-07-04T06:41:50Z</dcterms:modified>
</cp:coreProperties>
</file>