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 id="259" r:id="rId3"/>
    <p:sldId id="258"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9624EC6-4EA5-4B16-B0D5-47373E23AFB2}">
          <p14:sldIdLst>
            <p14:sldId id="257"/>
            <p14:sldId id="259"/>
          </p14:sldIdLst>
        </p14:section>
        <p14:section name="Untitled Section" id="{45604CEE-8B04-4B48-A4FF-9D7E532BC835}">
          <p14:sldIdLst>
            <p14:sldId id="258"/>
            <p14:sldId id="260"/>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B67A95-A62A-47B7-ADA1-4B6EE01106C0}" type="datetimeFigureOut">
              <a:rPr lang="en-IN" smtClean="0"/>
              <a:t>31-03-2020</a:t>
            </a:fld>
            <a:endParaRPr lang="en-IN"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006FF09-ABDA-4A81-9640-BBEAC87E9896}" type="slidenum">
              <a:rPr lang="en-IN" smtClean="0"/>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B67A95-A62A-47B7-ADA1-4B6EE01106C0}" type="datetimeFigureOut">
              <a:rPr lang="en-IN" smtClean="0"/>
              <a:t>31-03-2020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006FF09-ABDA-4A81-9640-BBEAC87E9896}" type="slidenum">
              <a:rPr lang="en-IN" smtClean="0"/>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B67A95-A62A-47B7-ADA1-4B6EE01106C0}" type="datetimeFigureOut">
              <a:rPr lang="en-IN" smtClean="0"/>
              <a:t>31-03-2020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006FF09-ABDA-4A81-9640-BBEAC87E9896}" type="slidenum">
              <a:rPr lang="en-IN" smtClean="0"/>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B67A95-A62A-47B7-ADA1-4B6EE01106C0}" type="datetimeFigureOut">
              <a:rPr lang="en-IN" smtClean="0"/>
              <a:t>31-03-2020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006FF09-ABDA-4A81-9640-BBEAC87E9896}" type="slidenum">
              <a:rPr lang="en-IN" smtClean="0"/>
              <a:t>‹#›</a:t>
            </a:fld>
            <a:endParaRPr lang="en-IN"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BB67A95-A62A-47B7-ADA1-4B6EE01106C0}" type="datetimeFigureOut">
              <a:rPr lang="en-IN" smtClean="0"/>
              <a:t>31-03-2020</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8006FF09-ABDA-4A81-9640-BBEAC87E9896}" type="slidenum">
              <a:rPr lang="en-IN" smtClean="0"/>
              <a:t>‹#›</a:t>
            </a:fld>
            <a:endParaRPr lang="en-IN"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BB67A95-A62A-47B7-ADA1-4B6EE01106C0}" type="datetimeFigureOut">
              <a:rPr lang="en-IN" smtClean="0"/>
              <a:t>31-03-2020</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8006FF09-ABDA-4A81-9640-BBEAC87E9896}" type="slidenum">
              <a:rPr lang="en-IN" smtClean="0"/>
              <a:t>‹#›</a:t>
            </a:fld>
            <a:endParaRPr lang="en-IN"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BB67A95-A62A-47B7-ADA1-4B6EE01106C0}" type="datetimeFigureOut">
              <a:rPr lang="en-IN" smtClean="0"/>
              <a:t>31-03-2020</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8006FF09-ABDA-4A81-9640-BBEAC87E9896}" type="slidenum">
              <a:rPr lang="en-IN" smtClean="0"/>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BB67A95-A62A-47B7-ADA1-4B6EE01106C0}" type="datetimeFigureOut">
              <a:rPr lang="en-IN" smtClean="0"/>
              <a:t>31-03-2020</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8006FF09-ABDA-4A81-9640-BBEAC87E9896}" type="slidenum">
              <a:rPr lang="en-IN" smtClean="0"/>
              <a:t>‹#›</a:t>
            </a:fld>
            <a:endParaRPr lang="en-IN"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BB67A95-A62A-47B7-ADA1-4B6EE01106C0}" type="datetimeFigureOut">
              <a:rPr lang="en-IN" smtClean="0"/>
              <a:t>31-03-2020</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8006FF09-ABDA-4A81-9640-BBEAC87E9896}" type="slidenum">
              <a:rPr lang="en-IN" smtClean="0"/>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BB67A95-A62A-47B7-ADA1-4B6EE01106C0}" type="datetimeFigureOut">
              <a:rPr lang="en-IN" smtClean="0"/>
              <a:t>31-03-2020</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8006FF09-ABDA-4A81-9640-BBEAC87E9896}" type="slidenum">
              <a:rPr lang="en-IN" smtClean="0"/>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BB67A95-A62A-47B7-ADA1-4B6EE01106C0}" type="datetimeFigureOut">
              <a:rPr lang="en-IN" smtClean="0"/>
              <a:t>31-03-2020</a:t>
            </a:fld>
            <a:endParaRPr lang="en-IN"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006FF09-ABDA-4A81-9640-BBEAC87E9896}" type="slidenum">
              <a:rPr lang="en-IN" smtClean="0"/>
              <a:t>‹#›</a:t>
            </a:fld>
            <a:endParaRPr lang="en-IN"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B67A95-A62A-47B7-ADA1-4B6EE01106C0}" type="datetimeFigureOut">
              <a:rPr lang="en-IN" smtClean="0"/>
              <a:t>31-03-2020</a:t>
            </a:fld>
            <a:endParaRPr lang="en-IN"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006FF09-ABDA-4A81-9640-BBEAC87E9896}" type="slidenum">
              <a:rPr lang="en-IN" smtClean="0"/>
              <a:t>‹#›</a:t>
            </a:fld>
            <a:endParaRPr lang="en-IN"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4722"/>
          </a:xfrm>
        </p:spPr>
        <p:txBody>
          <a:bodyPr>
            <a:normAutofit/>
          </a:bodyPr>
          <a:lstStyle/>
          <a:p>
            <a:r>
              <a:rPr lang="en-US" dirty="0" smtClean="0"/>
              <a:t/>
            </a:r>
            <a:br>
              <a:rPr lang="en-US" dirty="0" smtClean="0"/>
            </a:br>
            <a:r>
              <a:rPr lang="en-IN" dirty="0" smtClean="0"/>
              <a:t/>
            </a:r>
            <a:br>
              <a:rPr lang="en-IN" dirty="0" smtClean="0"/>
            </a:br>
            <a:r>
              <a:rPr lang="en-IN" dirty="0" smtClean="0"/>
              <a:t/>
            </a:r>
            <a:br>
              <a:rPr lang="en-IN" dirty="0" smtClean="0"/>
            </a:br>
            <a:endParaRPr lang="en-IN" dirty="0"/>
          </a:p>
        </p:txBody>
      </p:sp>
      <p:sp>
        <p:nvSpPr>
          <p:cNvPr id="4" name="Rectangle 3"/>
          <p:cNvSpPr/>
          <p:nvPr/>
        </p:nvSpPr>
        <p:spPr>
          <a:xfrm>
            <a:off x="323528" y="188640"/>
            <a:ext cx="8568952" cy="3170099"/>
          </a:xfrm>
          <a:prstGeom prst="rect">
            <a:avLst/>
          </a:prstGeom>
        </p:spPr>
        <p:style>
          <a:lnRef idx="1">
            <a:schemeClr val="accent1"/>
          </a:lnRef>
          <a:fillRef idx="2">
            <a:schemeClr val="accent1"/>
          </a:fillRef>
          <a:effectRef idx="1">
            <a:schemeClr val="accent1"/>
          </a:effectRef>
          <a:fontRef idx="minor">
            <a:schemeClr val="dk1"/>
          </a:fontRef>
        </p:style>
        <p:txBody>
          <a:bodyPr wrap="square" lIns="91440" tIns="45720" rIns="91440" bIns="45720">
            <a:spAutoFit/>
          </a:bodyPr>
          <a:lstStyle/>
          <a:p>
            <a:pPr algn="ctr"/>
            <a:r>
              <a:rPr lang="en-IN" sz="4400" b="1" u="sng"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Welcome</a:t>
            </a:r>
          </a:p>
          <a:p>
            <a:pPr algn="ctr"/>
            <a:r>
              <a:rPr lang="en-IN"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Class-b.com-part-II</a:t>
            </a:r>
          </a:p>
          <a:p>
            <a:pPr algn="ctr"/>
            <a:r>
              <a:rPr lang="en-IN"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SUBJECT-MONETARY THEORIES AND FINANCIAL INSTITUTIONS</a:t>
            </a:r>
          </a:p>
          <a:p>
            <a:pPr algn="ctr"/>
            <a:r>
              <a:rPr lang="en-IN"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TOPIC-BOND RATE OR COUPAN RATE</a:t>
            </a:r>
            <a:endParaRPr lang="en-IN"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IN" sz="4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PREPARED BY</a:t>
            </a:r>
          </a:p>
        </p:txBody>
      </p:sp>
      <p:sp>
        <p:nvSpPr>
          <p:cNvPr id="6" name="Rectangle 5"/>
          <p:cNvSpPr/>
          <p:nvPr/>
        </p:nvSpPr>
        <p:spPr>
          <a:xfrm>
            <a:off x="323528" y="3344793"/>
            <a:ext cx="8568952" cy="3108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IN" sz="2800" b="1" dirty="0" err="1" smtClean="0">
                <a:ln w="50800"/>
                <a:solidFill>
                  <a:schemeClr val="bg1">
                    <a:shade val="50000"/>
                  </a:schemeClr>
                </a:solidFill>
              </a:rPr>
              <a:t>Dr</a:t>
            </a:r>
            <a:r>
              <a:rPr lang="en-IN" sz="2800" b="1" cap="none" spc="0" dirty="0" err="1" smtClean="0">
                <a:ln w="50800"/>
                <a:solidFill>
                  <a:schemeClr val="bg1">
                    <a:shade val="50000"/>
                  </a:schemeClr>
                </a:solidFill>
                <a:effectLst/>
              </a:rPr>
              <a:t>.</a:t>
            </a:r>
            <a:r>
              <a:rPr lang="en-IN" sz="2800" b="1" cap="none" spc="0" dirty="0" smtClean="0">
                <a:ln w="50800"/>
                <a:solidFill>
                  <a:schemeClr val="bg1">
                    <a:shade val="50000"/>
                  </a:schemeClr>
                </a:solidFill>
                <a:effectLst/>
              </a:rPr>
              <a:t> </a:t>
            </a:r>
            <a:r>
              <a:rPr lang="en-IN" sz="2800" b="1" cap="none" spc="0" dirty="0" err="1" smtClean="0">
                <a:ln w="50800"/>
                <a:solidFill>
                  <a:schemeClr val="bg1">
                    <a:shade val="50000"/>
                  </a:schemeClr>
                </a:solidFill>
                <a:effectLst/>
              </a:rPr>
              <a:t>Bachha</a:t>
            </a:r>
            <a:r>
              <a:rPr lang="en-IN" sz="2800" b="1" cap="none" spc="0" dirty="0" smtClean="0">
                <a:ln w="50800"/>
                <a:solidFill>
                  <a:schemeClr val="bg1">
                    <a:shade val="50000"/>
                  </a:schemeClr>
                </a:solidFill>
                <a:effectLst/>
              </a:rPr>
              <a:t> </a:t>
            </a:r>
            <a:r>
              <a:rPr lang="en-IN" sz="2800" b="1" cap="none" spc="0" dirty="0">
                <a:ln w="50800"/>
                <a:solidFill>
                  <a:schemeClr val="bg1">
                    <a:shade val="50000"/>
                  </a:schemeClr>
                </a:solidFill>
                <a:effectLst/>
              </a:rPr>
              <a:t>Kumar </a:t>
            </a:r>
            <a:r>
              <a:rPr lang="en-IN" sz="2800" b="1" cap="none" spc="0" dirty="0" err="1" smtClean="0">
                <a:ln w="50800"/>
                <a:solidFill>
                  <a:schemeClr val="bg1">
                    <a:shade val="50000"/>
                  </a:schemeClr>
                </a:solidFill>
                <a:effectLst/>
              </a:rPr>
              <a:t>Rajak</a:t>
            </a:r>
            <a:endParaRPr lang="en-IN" sz="2800" b="1" cap="none" spc="0" dirty="0">
              <a:ln w="50800"/>
              <a:solidFill>
                <a:schemeClr val="bg1">
                  <a:shade val="50000"/>
                </a:schemeClr>
              </a:solidFill>
              <a:effectLst/>
            </a:endParaRPr>
          </a:p>
          <a:p>
            <a:pPr algn="ctr"/>
            <a:r>
              <a:rPr lang="en-IN" sz="2800" b="1" cap="none" spc="0" dirty="0">
                <a:ln w="50800"/>
                <a:solidFill>
                  <a:schemeClr val="bg1">
                    <a:shade val="50000"/>
                  </a:schemeClr>
                </a:solidFill>
                <a:effectLst/>
              </a:rPr>
              <a:t>Assistant Professor (GT)</a:t>
            </a:r>
          </a:p>
          <a:p>
            <a:pPr algn="ctr"/>
            <a:r>
              <a:rPr lang="en-IN" sz="2800" b="1" cap="none" spc="0" dirty="0">
                <a:ln w="50800"/>
                <a:solidFill>
                  <a:schemeClr val="bg1">
                    <a:shade val="50000"/>
                  </a:schemeClr>
                </a:solidFill>
                <a:effectLst/>
              </a:rPr>
              <a:t>Department of Commerce</a:t>
            </a:r>
          </a:p>
          <a:p>
            <a:pPr algn="ctr"/>
            <a:r>
              <a:rPr lang="en-IN" sz="2800" b="1" cap="none" spc="0" dirty="0" err="1">
                <a:ln w="50800"/>
                <a:solidFill>
                  <a:schemeClr val="bg1">
                    <a:shade val="50000"/>
                  </a:schemeClr>
                </a:solidFill>
                <a:effectLst/>
              </a:rPr>
              <a:t>Bharati</a:t>
            </a:r>
            <a:r>
              <a:rPr lang="en-IN" sz="2800" b="1" cap="none" spc="0" dirty="0">
                <a:ln w="50800"/>
                <a:solidFill>
                  <a:schemeClr val="bg1">
                    <a:shade val="50000"/>
                  </a:schemeClr>
                </a:solidFill>
                <a:effectLst/>
              </a:rPr>
              <a:t> Mandan College ,</a:t>
            </a:r>
            <a:r>
              <a:rPr lang="en-IN" sz="2800" b="1" cap="none" spc="0" dirty="0" err="1">
                <a:ln w="50800"/>
                <a:solidFill>
                  <a:schemeClr val="bg1">
                    <a:shade val="50000"/>
                  </a:schemeClr>
                </a:solidFill>
                <a:effectLst/>
              </a:rPr>
              <a:t>Rahika</a:t>
            </a:r>
            <a:endParaRPr lang="en-IN" sz="2800" b="1" cap="none" spc="0" dirty="0">
              <a:ln w="50800"/>
              <a:solidFill>
                <a:schemeClr val="bg1">
                  <a:shade val="50000"/>
                </a:schemeClr>
              </a:solidFill>
              <a:effectLst/>
            </a:endParaRPr>
          </a:p>
          <a:p>
            <a:pPr algn="ctr"/>
            <a:r>
              <a:rPr lang="en-IN" sz="2800" b="1" cap="none" spc="0" dirty="0">
                <a:ln w="50800"/>
                <a:solidFill>
                  <a:schemeClr val="bg1">
                    <a:shade val="50000"/>
                  </a:schemeClr>
                </a:solidFill>
                <a:effectLst/>
              </a:rPr>
              <a:t>L.N.M.U., DARBHANGA (BIHAR) INDIA)</a:t>
            </a:r>
          </a:p>
          <a:p>
            <a:pPr algn="ctr"/>
            <a:r>
              <a:rPr lang="en-IN" sz="2800" b="1" cap="none" spc="0" dirty="0">
                <a:ln w="50800"/>
                <a:solidFill>
                  <a:schemeClr val="bg1">
                    <a:shade val="50000"/>
                  </a:schemeClr>
                </a:solidFill>
                <a:effectLst/>
              </a:rPr>
              <a:t>Email:-bachharajak@gmail.com</a:t>
            </a:r>
          </a:p>
          <a:p>
            <a:pPr algn="ctr"/>
            <a:r>
              <a:rPr lang="en-IN" sz="2800" b="1" cap="none" spc="0" dirty="0">
                <a:ln w="50800"/>
                <a:solidFill>
                  <a:schemeClr val="bg1">
                    <a:shade val="50000"/>
                  </a:schemeClr>
                </a:solidFill>
                <a:effectLst/>
              </a:rPr>
              <a:t>Mobil:-9931663751,9431018858</a:t>
            </a:r>
            <a:endParaRPr lang="en-IN" sz="2800" b="1" cap="none" spc="0" dirty="0">
              <a:ln w="50800"/>
              <a:solidFill>
                <a:schemeClr val="bg1">
                  <a:shade val="50000"/>
                </a:schemeClr>
              </a:solidFill>
              <a:effectLst/>
            </a:endParaRPr>
          </a:p>
        </p:txBody>
      </p:sp>
    </p:spTree>
    <p:extLst>
      <p:ext uri="{BB962C8B-B14F-4D97-AF65-F5344CB8AC3E}">
        <p14:creationId xmlns:p14="http://schemas.microsoft.com/office/powerpoint/2010/main" val="4012391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29600" cy="4752528"/>
          </a:xfrm>
        </p:spPr>
        <p:style>
          <a:lnRef idx="1">
            <a:schemeClr val="accent1"/>
          </a:lnRef>
          <a:fillRef idx="2">
            <a:schemeClr val="accent1"/>
          </a:fillRef>
          <a:effectRef idx="1">
            <a:schemeClr val="accent1"/>
          </a:effectRef>
          <a:fontRef idx="minor">
            <a:schemeClr val="dk1"/>
          </a:fontRef>
        </p:style>
        <p:txBody>
          <a:bodyPr>
            <a:normAutofit/>
          </a:bodyPr>
          <a:lstStyle/>
          <a:p>
            <a:r>
              <a:rPr lang="en-US" dirty="0" smtClean="0"/>
              <a:t>LECTURE </a:t>
            </a:r>
            <a:r>
              <a:rPr lang="en-US" dirty="0" smtClean="0"/>
              <a:t>FOR </a:t>
            </a:r>
            <a:r>
              <a:rPr lang="en-US" dirty="0" smtClean="0"/>
              <a:t>:-</a:t>
            </a:r>
            <a:r>
              <a:rPr lang="en-US" dirty="0" smtClean="0"/>
              <a:t/>
            </a:r>
            <a:br>
              <a:rPr lang="en-US" dirty="0" smtClean="0"/>
            </a:br>
            <a:r>
              <a:rPr lang="en-US" sz="4400" dirty="0" smtClean="0"/>
              <a:t>BOND RATE OR COUPAN RATE</a:t>
            </a:r>
            <a:br>
              <a:rPr lang="en-US" sz="4400" dirty="0" smtClean="0"/>
            </a:br>
            <a:r>
              <a:rPr lang="en-US" sz="4400" dirty="0" smtClean="0"/>
              <a:t>( </a:t>
            </a:r>
            <a:r>
              <a:rPr lang="hi-IN" sz="4400" b="0" dirty="0" smtClean="0"/>
              <a:t>बॉन्ड</a:t>
            </a:r>
            <a:r>
              <a:rPr lang="hi-IN" sz="4400" dirty="0" smtClean="0"/>
              <a:t> दर या कूपन दर </a:t>
            </a:r>
            <a:r>
              <a:rPr lang="en-US" sz="4400" dirty="0" smtClean="0"/>
              <a:t>)</a:t>
            </a:r>
            <a:endParaRPr lang="en-IN" sz="4400" dirty="0"/>
          </a:p>
        </p:txBody>
      </p:sp>
    </p:spTree>
    <p:extLst>
      <p:ext uri="{BB962C8B-B14F-4D97-AF65-F5344CB8AC3E}">
        <p14:creationId xmlns:p14="http://schemas.microsoft.com/office/powerpoint/2010/main" val="1973635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5466"/>
            <a:ext cx="8208912" cy="6832533"/>
          </a:xfrm>
        </p:spPr>
        <p:style>
          <a:lnRef idx="1">
            <a:schemeClr val="accent6"/>
          </a:lnRef>
          <a:fillRef idx="2">
            <a:schemeClr val="accent6"/>
          </a:fillRef>
          <a:effectRef idx="1">
            <a:schemeClr val="accent6"/>
          </a:effectRef>
          <a:fontRef idx="minor">
            <a:schemeClr val="dk1"/>
          </a:fontRef>
        </p:style>
        <p:txBody>
          <a:bodyPr>
            <a:normAutofit/>
          </a:bodyPr>
          <a:lstStyle/>
          <a:p>
            <a:r>
              <a:rPr lang="hi-IN" sz="2000" dirty="0"/>
              <a:t>बॉन्ड</a:t>
            </a:r>
            <a:r>
              <a:rPr lang="hi-IN" sz="2000" dirty="0" smtClean="0"/>
              <a:t> दर या कूपन दर </a:t>
            </a:r>
            <a:r>
              <a:rPr lang="hi-IN" sz="2000" dirty="0"/>
              <a:t>बॉन्ड</a:t>
            </a:r>
            <a:r>
              <a:rPr lang="hi-IN" sz="2000" dirty="0" smtClean="0"/>
              <a:t> दर देश की सरकार द्वारा जारी एक निश्चित कालीन प्रतिभूति है इस पर एक निश्चित प्रतिशत की दर से ब्याज प्राप्त होता है स्पष्ट है कि</a:t>
            </a:r>
            <a:r>
              <a:rPr lang="hi-IN" sz="2000" dirty="0"/>
              <a:t> बॉन्ड </a:t>
            </a:r>
            <a:r>
              <a:rPr lang="hi-IN" sz="2000" dirty="0" smtClean="0"/>
              <a:t>का कुछ अंकित मूल होता है जिस पर निश्चित वार्षिक दर से ब्याज प्राप्त होता है उसे </a:t>
            </a:r>
            <a:r>
              <a:rPr lang="hi-IN" sz="2000" dirty="0"/>
              <a:t>बॉन्ड</a:t>
            </a:r>
            <a:r>
              <a:rPr lang="hi-IN" sz="2000" dirty="0" smtClean="0"/>
              <a:t> दर या कूपन दर कहते हैं</a:t>
            </a:r>
            <a:r>
              <a:rPr lang="en-US" sz="2000" dirty="0"/>
              <a:t>|</a:t>
            </a:r>
            <a:r>
              <a:rPr lang="en-US" sz="2000" dirty="0" smtClean="0"/>
              <a:t> </a:t>
            </a:r>
            <a:br>
              <a:rPr lang="en-US" sz="2000" dirty="0" smtClean="0"/>
            </a:br>
            <a:r>
              <a:rPr lang="en-US" sz="2000" dirty="0" smtClean="0"/>
              <a:t/>
            </a:r>
            <a:br>
              <a:rPr lang="en-US" sz="2000" dirty="0" smtClean="0"/>
            </a:br>
            <a:r>
              <a:rPr lang="hi-IN" sz="2000" dirty="0" smtClean="0"/>
              <a:t>सरकार द्वारा </a:t>
            </a:r>
            <a:r>
              <a:rPr lang="hi-IN" sz="2000" dirty="0"/>
              <a:t>बॉन्ड</a:t>
            </a:r>
            <a:r>
              <a:rPr lang="hi-IN" sz="2000" dirty="0" smtClean="0"/>
              <a:t> जारी करने का इतिहास काफी पुराना है भारत में पहली बार सन 1693 में फ्रांस के युद्ध के बाद कोषों को इकट्ठा करने के लिए अंग्रेज सरकार द्वारा </a:t>
            </a:r>
            <a:r>
              <a:rPr lang="hi-IN" sz="2000" dirty="0"/>
              <a:t>बॉन्ड</a:t>
            </a:r>
            <a:r>
              <a:rPr lang="hi-IN" sz="2000" dirty="0" smtClean="0"/>
              <a:t> जारी किया गया था इस प्रकार सरकार </a:t>
            </a:r>
            <a:r>
              <a:rPr lang="hi-IN" sz="2000" dirty="0"/>
              <a:t>बॉन्ड</a:t>
            </a:r>
            <a:r>
              <a:rPr lang="hi-IN" sz="2000" dirty="0" smtClean="0"/>
              <a:t> जारी करके जनता से कर्ज लेती है और उसे एक निश्चित दर पर ब्याज देती है</a:t>
            </a:r>
            <a:r>
              <a:rPr lang="en-US" sz="2000" dirty="0" smtClean="0"/>
              <a:t>|</a:t>
            </a:r>
            <a:br>
              <a:rPr lang="en-US" sz="2000" dirty="0" smtClean="0"/>
            </a:br>
            <a:r>
              <a:rPr lang="en-US" sz="2000" dirty="0"/>
              <a:t/>
            </a:r>
            <a:br>
              <a:rPr lang="en-US" sz="2000" dirty="0"/>
            </a:br>
            <a:r>
              <a:rPr lang="hi-IN" sz="2000" dirty="0" smtClean="0"/>
              <a:t> </a:t>
            </a:r>
            <a:r>
              <a:rPr lang="en-US" sz="2000" dirty="0" smtClean="0"/>
              <a:t>     </a:t>
            </a:r>
            <a:r>
              <a:rPr lang="hi-IN" sz="2000" dirty="0" smtClean="0"/>
              <a:t>आरंभ के दिनों में </a:t>
            </a:r>
            <a:r>
              <a:rPr lang="hi-IN" sz="2000" dirty="0"/>
              <a:t>बॉन्ड</a:t>
            </a:r>
            <a:r>
              <a:rPr lang="hi-IN" sz="2000" dirty="0" smtClean="0"/>
              <a:t> केवल सरकार के द्वारा जारी किए जाते थे किंतु आजकल गैर सरकारी संस्थान और कंपनियां भी ऋण के प्रमाण पत्र के रूप में </a:t>
            </a:r>
            <a:r>
              <a:rPr lang="hi-IN" sz="2000" dirty="0"/>
              <a:t>बॉन्ड</a:t>
            </a:r>
            <a:r>
              <a:rPr lang="hi-IN" sz="2000" dirty="0" smtClean="0"/>
              <a:t> जारी करने लगी है भारतीय कंपनी अधिनियम 1956 की धारा 2</a:t>
            </a:r>
            <a:r>
              <a:rPr lang="en-US" sz="2000" dirty="0" smtClean="0"/>
              <a:t>(</a:t>
            </a:r>
            <a:r>
              <a:rPr lang="hi-IN" sz="2000" dirty="0" smtClean="0"/>
              <a:t>12</a:t>
            </a:r>
            <a:r>
              <a:rPr lang="en-US" sz="2000" dirty="0" smtClean="0"/>
              <a:t>)</a:t>
            </a:r>
            <a:r>
              <a:rPr lang="hi-IN" sz="2000" dirty="0" smtClean="0"/>
              <a:t> </a:t>
            </a:r>
            <a:r>
              <a:rPr lang="hi-IN" sz="2000" dirty="0"/>
              <a:t>में</a:t>
            </a:r>
            <a:r>
              <a:rPr lang="hi-IN" sz="2000" dirty="0" smtClean="0"/>
              <a:t> ऋण पत्र और </a:t>
            </a:r>
            <a:r>
              <a:rPr lang="hi-IN" sz="2000" dirty="0"/>
              <a:t>बॉन्ड</a:t>
            </a:r>
            <a:r>
              <a:rPr lang="hi-IN" sz="2000" dirty="0" smtClean="0"/>
              <a:t> पत्र को लगभग एक प्रकार की प्रतिभूति कहा गया है ऋण पत्र और </a:t>
            </a:r>
            <a:r>
              <a:rPr lang="hi-IN" sz="2000" dirty="0"/>
              <a:t>बॉन्ड </a:t>
            </a:r>
            <a:r>
              <a:rPr lang="hi-IN" sz="2000" dirty="0" smtClean="0"/>
              <a:t>पत्र में एक मौलिक अंतर यह है की ऋण पत्र में ब्याज की दर पूर्व निर्धारित रहती है जबकि </a:t>
            </a:r>
            <a:r>
              <a:rPr lang="hi-IN" sz="2000" dirty="0"/>
              <a:t>बॉन्ड</a:t>
            </a:r>
            <a:r>
              <a:rPr lang="hi-IN" sz="2000" dirty="0" smtClean="0"/>
              <a:t> बिना पूर्व निर्धारित ब्याज दर  के जारी किए जा सकते हैं शुन्य कूपन </a:t>
            </a:r>
            <a:r>
              <a:rPr lang="hi-IN" sz="2000" dirty="0"/>
              <a:t>बॉन्ड</a:t>
            </a:r>
            <a:r>
              <a:rPr lang="en-US" sz="2000" dirty="0" smtClean="0"/>
              <a:t> (Zero </a:t>
            </a:r>
            <a:r>
              <a:rPr lang="en-US" sz="2000" dirty="0"/>
              <a:t>C</a:t>
            </a:r>
            <a:r>
              <a:rPr lang="en-US" sz="2000" dirty="0" smtClean="0"/>
              <a:t>oupon Bond)</a:t>
            </a:r>
            <a:r>
              <a:rPr lang="hi-IN" sz="2000" dirty="0" smtClean="0"/>
              <a:t> इसका </a:t>
            </a:r>
            <a:r>
              <a:rPr lang="hi-IN" sz="2000" dirty="0" smtClean="0"/>
              <a:t>उदाहरण</a:t>
            </a:r>
            <a:r>
              <a:rPr lang="en-IN" sz="2000" dirty="0" smtClean="0"/>
              <a:t> </a:t>
            </a:r>
            <a:r>
              <a:rPr lang="hi-IN" sz="2000" dirty="0" smtClean="0"/>
              <a:t>है</a:t>
            </a:r>
            <a:r>
              <a:rPr lang="en-US" sz="2000" dirty="0" smtClean="0"/>
              <a:t> </a:t>
            </a:r>
            <a:r>
              <a:rPr lang="en-US" sz="2000" dirty="0" smtClean="0"/>
              <a:t>|</a:t>
            </a:r>
            <a:br>
              <a:rPr lang="en-US" sz="2000" dirty="0" smtClean="0"/>
            </a:br>
            <a:r>
              <a:rPr lang="hi-IN" sz="2000" dirty="0" smtClean="0"/>
              <a:t> </a:t>
            </a:r>
            <a:endParaRPr lang="en-IN" sz="2000" dirty="0"/>
          </a:p>
        </p:txBody>
      </p:sp>
    </p:spTree>
    <p:extLst>
      <p:ext uri="{BB962C8B-B14F-4D97-AF65-F5344CB8AC3E}">
        <p14:creationId xmlns:p14="http://schemas.microsoft.com/office/powerpoint/2010/main" val="41489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6858000"/>
          </a:xfrm>
        </p:spPr>
        <p:style>
          <a:lnRef idx="1">
            <a:schemeClr val="accent6"/>
          </a:lnRef>
          <a:fillRef idx="2">
            <a:schemeClr val="accent6"/>
          </a:fillRef>
          <a:effectRef idx="1">
            <a:schemeClr val="accent6"/>
          </a:effectRef>
          <a:fontRef idx="minor">
            <a:schemeClr val="dk1"/>
          </a:fontRef>
        </p:style>
        <p:txBody>
          <a:bodyPr>
            <a:normAutofit/>
          </a:bodyPr>
          <a:lstStyle/>
          <a:p>
            <a:r>
              <a:rPr lang="hi-IN" sz="2000" b="0" dirty="0"/>
              <a:t>शून्य कूपन बॉन्ड</a:t>
            </a:r>
            <a:r>
              <a:rPr lang="hi-IN" sz="2000" b="0" dirty="0" smtClean="0"/>
              <a:t> </a:t>
            </a:r>
            <a:r>
              <a:rPr lang="hi-IN" sz="2000" b="0" dirty="0"/>
              <a:t>से आशय एक ऐसे प्रतिभूति से है जिस पर प्रत्यक्ष रूप से ब्याज नहीं दिया जाता है बल्कि ऐसे कटौती पर जारी किया जाता है दूसरे शब्दों में इसे अंकित मूल्य से कम</a:t>
            </a:r>
            <a:r>
              <a:rPr lang="en-US" sz="2000" b="0" dirty="0"/>
              <a:t> </a:t>
            </a:r>
            <a:r>
              <a:rPr lang="hi-IN" sz="2000" b="0" dirty="0"/>
              <a:t>मूल्य पर जारी किया जाता है और इसका शोधन अंकित मूल्य पर होता है</a:t>
            </a:r>
            <a:r>
              <a:rPr lang="en-US" sz="2000" b="0" dirty="0"/>
              <a:t>|</a:t>
            </a:r>
            <a:r>
              <a:rPr lang="en-US" sz="2000" b="0" dirty="0" smtClean="0"/>
              <a:t/>
            </a:r>
            <a:br>
              <a:rPr lang="en-US" sz="2000" b="0" dirty="0" smtClean="0"/>
            </a:br>
            <a:r>
              <a:rPr lang="en-US" sz="2000" dirty="0"/>
              <a:t/>
            </a:r>
            <a:br>
              <a:rPr lang="en-US" sz="2000" dirty="0"/>
            </a:br>
            <a:r>
              <a:rPr lang="en-IN" sz="2200" dirty="0" smtClean="0"/>
              <a:t/>
            </a:r>
            <a:br>
              <a:rPr lang="en-IN" sz="2200" dirty="0" smtClean="0"/>
            </a:br>
            <a:r>
              <a:rPr lang="en-IN" sz="2000" dirty="0" smtClean="0"/>
              <a:t> </a:t>
            </a:r>
            <a:br>
              <a:rPr lang="en-IN" sz="2000" dirty="0" smtClean="0"/>
            </a:br>
            <a:r>
              <a:rPr lang="en-IN" sz="2000" dirty="0" smtClean="0"/>
              <a:t/>
            </a:r>
            <a:br>
              <a:rPr lang="en-IN" sz="2000" dirty="0" smtClean="0"/>
            </a:br>
            <a:r>
              <a:rPr lang="hi-IN" sz="2000" b="0" dirty="0" smtClean="0"/>
              <a:t>बॉन्ड </a:t>
            </a:r>
            <a:r>
              <a:rPr lang="hi-IN" sz="2000" b="0" dirty="0"/>
              <a:t>की कीमत और </a:t>
            </a:r>
            <a:r>
              <a:rPr lang="hi-IN" sz="2000" b="0" dirty="0" smtClean="0"/>
              <a:t>बॉन्ड </a:t>
            </a:r>
            <a:r>
              <a:rPr lang="hi-IN" sz="2000" b="0" dirty="0"/>
              <a:t>दर में विपरीत संबंध </a:t>
            </a:r>
            <a:r>
              <a:rPr lang="hi-IN" sz="2000" b="0" dirty="0"/>
              <a:t>होता </a:t>
            </a:r>
            <a:r>
              <a:rPr lang="hi-IN" sz="2000" b="0" dirty="0" smtClean="0"/>
              <a:t>है</a:t>
            </a:r>
            <a:r>
              <a:rPr lang="en-IN" sz="2000" b="0" dirty="0" smtClean="0"/>
              <a:t> </a:t>
            </a:r>
            <a:r>
              <a:rPr lang="hi-IN" sz="2000" b="0" dirty="0"/>
              <a:t>अर्थात बॉन्ड </a:t>
            </a:r>
            <a:r>
              <a:rPr lang="hi-IN" sz="2000" b="0" dirty="0"/>
              <a:t>की कीमत अधिक होने पर बॉन्ड दर </a:t>
            </a:r>
            <a:r>
              <a:rPr lang="en-IN" sz="2000" b="0" dirty="0" smtClean="0"/>
              <a:t>(</a:t>
            </a:r>
            <a:r>
              <a:rPr lang="hi-IN" sz="2000" b="0" dirty="0" smtClean="0"/>
              <a:t>ब्याज दर</a:t>
            </a:r>
            <a:r>
              <a:rPr lang="en-IN" sz="2000" b="0" dirty="0" smtClean="0"/>
              <a:t>)</a:t>
            </a:r>
            <a:r>
              <a:rPr lang="hi-IN" sz="2000" b="0" dirty="0" smtClean="0"/>
              <a:t> </a:t>
            </a:r>
            <a:r>
              <a:rPr lang="hi-IN" sz="2000" b="0" dirty="0"/>
              <a:t>कम तथा बॉन्ड की कीमत कम होने पर बॉन्ड </a:t>
            </a:r>
            <a:r>
              <a:rPr lang="en-IN" sz="2000" b="0" dirty="0" smtClean="0"/>
              <a:t>(</a:t>
            </a:r>
            <a:r>
              <a:rPr lang="hi-IN" sz="2000" b="0" dirty="0" smtClean="0"/>
              <a:t>दर ब्याज</a:t>
            </a:r>
            <a:r>
              <a:rPr lang="en-IN" sz="2000" b="0" dirty="0" smtClean="0"/>
              <a:t>)</a:t>
            </a:r>
            <a:r>
              <a:rPr lang="hi-IN" sz="2000" b="0" dirty="0" smtClean="0"/>
              <a:t> </a:t>
            </a:r>
            <a:r>
              <a:rPr lang="hi-IN" sz="2000" b="0" dirty="0"/>
              <a:t>दर अधिक होता </a:t>
            </a:r>
            <a:r>
              <a:rPr lang="hi-IN" sz="2000" b="0" dirty="0" smtClean="0"/>
              <a:t>है</a:t>
            </a:r>
            <a:r>
              <a:rPr lang="en-IN" sz="2000" b="0" dirty="0" smtClean="0"/>
              <a:t> ,</a:t>
            </a:r>
            <a:r>
              <a:rPr lang="hi-IN" sz="2000" b="0" dirty="0" smtClean="0"/>
              <a:t> </a:t>
            </a:r>
            <a:r>
              <a:rPr lang="hi-IN" sz="2000" b="0" dirty="0"/>
              <a:t>बशर्ते कि पहले से जारी किया गया बॉन्ड </a:t>
            </a:r>
            <a:r>
              <a:rPr lang="hi-IN" sz="2000" b="0" dirty="0" smtClean="0"/>
              <a:t>हो</a:t>
            </a:r>
            <a:r>
              <a:rPr lang="en-IN" sz="2000" b="0" dirty="0" smtClean="0"/>
              <a:t> | </a:t>
            </a:r>
            <a:r>
              <a:rPr lang="hi-IN" sz="2000" b="0" dirty="0" smtClean="0"/>
              <a:t>इसे </a:t>
            </a:r>
            <a:r>
              <a:rPr lang="hi-IN" sz="2000" b="0" dirty="0"/>
              <a:t>उदाहरण के रूप में स्पष्ट किया जा सकता है </a:t>
            </a:r>
            <a:r>
              <a:rPr lang="en-IN" sz="2000" b="0" dirty="0" smtClean="0"/>
              <a:t>| </a:t>
            </a:r>
            <a:br>
              <a:rPr lang="en-IN" sz="2000" b="0" dirty="0" smtClean="0"/>
            </a:br>
            <a:r>
              <a:rPr lang="en-IN" sz="2000" b="0" dirty="0" smtClean="0"/>
              <a:t/>
            </a:r>
            <a:br>
              <a:rPr lang="en-IN" sz="2000" b="0" dirty="0" smtClean="0"/>
            </a:br>
            <a:r>
              <a:rPr lang="en-IN" sz="2000" b="0" dirty="0" smtClean="0"/>
              <a:t>(A)  </a:t>
            </a:r>
            <a:r>
              <a:rPr lang="hi-IN" sz="2000" b="0" dirty="0" smtClean="0"/>
              <a:t>माना </a:t>
            </a:r>
            <a:r>
              <a:rPr lang="hi-IN" sz="2000" b="0" dirty="0"/>
              <a:t>कि किसी बॉन्ड</a:t>
            </a:r>
            <a:r>
              <a:rPr lang="hi-IN" sz="2000" b="0" dirty="0" smtClean="0"/>
              <a:t> </a:t>
            </a:r>
            <a:r>
              <a:rPr lang="hi-IN" sz="2000" b="0" dirty="0"/>
              <a:t>की कीमत ₹1000 रुपए और उस पर ब्याज की दर 6% </a:t>
            </a:r>
            <a:r>
              <a:rPr lang="hi-IN" sz="2000" b="0" dirty="0" smtClean="0"/>
              <a:t>प्रतिवर्ष </a:t>
            </a:r>
            <a:r>
              <a:rPr lang="hi-IN" sz="2000" b="0" dirty="0" smtClean="0"/>
              <a:t>है</a:t>
            </a:r>
            <a:r>
              <a:rPr lang="en-IN" sz="2000" b="0" dirty="0" smtClean="0"/>
              <a:t> |</a:t>
            </a:r>
            <a:r>
              <a:rPr lang="hi-IN" sz="2000" b="0" dirty="0" smtClean="0"/>
              <a:t> </a:t>
            </a:r>
            <a:r>
              <a:rPr lang="hi-IN" sz="2000" b="0" dirty="0"/>
              <a:t>माना कि </a:t>
            </a:r>
            <a:r>
              <a:rPr lang="hi-IN" sz="2000" b="0" dirty="0"/>
              <a:t>बॉन्ड </a:t>
            </a:r>
            <a:r>
              <a:rPr lang="hi-IN" sz="2000" b="0" dirty="0"/>
              <a:t>उस समय खरीदा गया जब उसका </a:t>
            </a:r>
            <a:r>
              <a:rPr lang="hi-IN" sz="2000" b="0" dirty="0"/>
              <a:t>मूल्य </a:t>
            </a:r>
            <a:r>
              <a:rPr lang="hi-IN" sz="2000" b="0" dirty="0" smtClean="0"/>
              <a:t>1200 </a:t>
            </a:r>
            <a:r>
              <a:rPr lang="hi-IN" sz="2000" b="0" dirty="0"/>
              <a:t>हो </a:t>
            </a:r>
            <a:r>
              <a:rPr lang="hi-IN" sz="2000" b="0" dirty="0" smtClean="0"/>
              <a:t>गया</a:t>
            </a:r>
            <a:r>
              <a:rPr lang="en-IN" sz="2000" b="0" dirty="0" smtClean="0"/>
              <a:t> </a:t>
            </a:r>
            <a:r>
              <a:rPr lang="hi-IN" sz="2000" b="0" dirty="0" smtClean="0"/>
              <a:t>हो</a:t>
            </a:r>
            <a:r>
              <a:rPr lang="en-IN" sz="2000" b="0" dirty="0" smtClean="0"/>
              <a:t> |</a:t>
            </a:r>
            <a:r>
              <a:rPr lang="hi-IN" sz="2000" b="0" dirty="0" smtClean="0"/>
              <a:t> </a:t>
            </a:r>
            <a:r>
              <a:rPr lang="hi-IN" sz="2000" b="0" dirty="0"/>
              <a:t>ऐसी </a:t>
            </a:r>
            <a:r>
              <a:rPr lang="hi-IN" sz="2000" b="0" dirty="0"/>
              <a:t>दशा में ब्याज की दर </a:t>
            </a:r>
            <a:r>
              <a:rPr lang="hi-IN" sz="2000" b="0" dirty="0" smtClean="0"/>
              <a:t>1000</a:t>
            </a:r>
            <a:r>
              <a:rPr lang="en-IN" sz="2000" b="0" dirty="0" smtClean="0"/>
              <a:t>/1200X6=</a:t>
            </a:r>
            <a:r>
              <a:rPr lang="hi-IN" sz="2000" b="0" dirty="0" smtClean="0"/>
              <a:t>5%</a:t>
            </a:r>
            <a:r>
              <a:rPr lang="en-IN" sz="2000" b="0" dirty="0" smtClean="0"/>
              <a:t> </a:t>
            </a:r>
            <a:r>
              <a:rPr lang="hi-IN" sz="2000" b="0" dirty="0" smtClean="0"/>
              <a:t>होगी</a:t>
            </a:r>
            <a:r>
              <a:rPr lang="en-IN" sz="2000" b="0" dirty="0" smtClean="0"/>
              <a:t> |</a:t>
            </a:r>
            <a:br>
              <a:rPr lang="en-IN" sz="2000" b="0" dirty="0" smtClean="0"/>
            </a:br>
            <a:r>
              <a:rPr lang="en-IN" sz="2000" b="0" dirty="0" smtClean="0"/>
              <a:t/>
            </a:r>
            <a:br>
              <a:rPr lang="en-IN" sz="2000" b="0" dirty="0" smtClean="0"/>
            </a:br>
            <a:r>
              <a:rPr lang="en-IN" sz="2000" b="0" dirty="0" smtClean="0"/>
              <a:t>(B) </a:t>
            </a:r>
            <a:r>
              <a:rPr lang="hi-IN" sz="2000" b="0" dirty="0" smtClean="0"/>
              <a:t> </a:t>
            </a:r>
            <a:r>
              <a:rPr lang="hi-IN" sz="2000" b="0" dirty="0"/>
              <a:t>इसी प्रकार माना कि ₹1000 अंकित मूल्य का </a:t>
            </a:r>
            <a:r>
              <a:rPr lang="hi-IN" sz="2000" b="0" dirty="0"/>
              <a:t>बॉन्ड </a:t>
            </a:r>
            <a:r>
              <a:rPr lang="hi-IN" sz="2000" b="0" dirty="0"/>
              <a:t>उस समय खरीदा गया हो जब </a:t>
            </a:r>
            <a:r>
              <a:rPr lang="hi-IN" sz="2000" b="0" dirty="0"/>
              <a:t>इसका </a:t>
            </a:r>
            <a:r>
              <a:rPr lang="hi-IN" sz="2000" b="0" dirty="0"/>
              <a:t>मूल्य घटकर ₹</a:t>
            </a:r>
            <a:r>
              <a:rPr lang="hi-IN" sz="2000" b="0" dirty="0" smtClean="0"/>
              <a:t>800</a:t>
            </a:r>
            <a:r>
              <a:rPr lang="en-IN" sz="2000" b="0" dirty="0" smtClean="0"/>
              <a:t> </a:t>
            </a:r>
            <a:r>
              <a:rPr lang="hi-IN" sz="2000" b="0" dirty="0"/>
              <a:t>रुपए </a:t>
            </a:r>
            <a:r>
              <a:rPr lang="hi-IN" sz="2000" b="0" dirty="0"/>
              <a:t>हो गया हो ऐसी दशा में ब्याज की </a:t>
            </a:r>
            <a:r>
              <a:rPr lang="hi-IN" sz="2000" b="0" dirty="0" smtClean="0"/>
              <a:t>दर</a:t>
            </a:r>
            <a:r>
              <a:rPr lang="en-IN" sz="2000" b="0" dirty="0" smtClean="0"/>
              <a:t> 1000/800X6=7.</a:t>
            </a:r>
            <a:r>
              <a:rPr lang="hi-IN" sz="2000" b="0" dirty="0" smtClean="0"/>
              <a:t>5</a:t>
            </a:r>
            <a:r>
              <a:rPr lang="hi-IN" sz="2000" b="0" dirty="0"/>
              <a:t>% </a:t>
            </a:r>
            <a:r>
              <a:rPr lang="hi-IN" sz="2000" b="0" dirty="0" smtClean="0"/>
              <a:t>होगी</a:t>
            </a:r>
            <a:r>
              <a:rPr lang="en-IN" sz="2000" b="0" dirty="0" smtClean="0"/>
              <a:t> |</a:t>
            </a:r>
            <a:br>
              <a:rPr lang="en-IN" sz="2000" b="0" dirty="0" smtClean="0"/>
            </a:br>
            <a:r>
              <a:rPr lang="hi-IN" sz="2000" b="0" dirty="0" smtClean="0"/>
              <a:t> </a:t>
            </a:r>
            <a:endParaRPr lang="en-IN" sz="2000" b="0" dirty="0">
              <a:ln w="18415" cmpd="sng">
                <a:solidFill>
                  <a:srgbClr val="FFFFFF"/>
                </a:solidFill>
                <a:prstDash val="solid"/>
              </a:ln>
              <a:solidFill>
                <a:schemeClr val="bg1">
                  <a:lumMod val="50000"/>
                  <a:lumOff val="50000"/>
                </a:schemeClr>
              </a:solidFill>
              <a:effectLst/>
            </a:endParaRPr>
          </a:p>
        </p:txBody>
      </p:sp>
      <p:sp>
        <p:nvSpPr>
          <p:cNvPr id="6" name="Rectangle 5"/>
          <p:cNvSpPr/>
          <p:nvPr/>
        </p:nvSpPr>
        <p:spPr>
          <a:xfrm>
            <a:off x="467544" y="1795463"/>
            <a:ext cx="7848872"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hi-IN" sz="2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बॉन्ड</a:t>
            </a:r>
            <a:r>
              <a:rPr lang="en-IN" sz="2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hi-IN" sz="2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की </a:t>
            </a:r>
            <a:r>
              <a:rPr lang="hi-IN" sz="2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कीमत एवं </a:t>
            </a:r>
            <a:r>
              <a:rPr lang="hi-IN" sz="2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बॉन्ड</a:t>
            </a:r>
            <a:r>
              <a:rPr lang="hi-IN" sz="2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hi-IN" sz="2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दर में संबंध </a:t>
            </a:r>
            <a:r>
              <a:rPr lang="en-US" sz="2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r>
              <a:rPr lang="en-IN" sz="2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Relationship </a:t>
            </a:r>
            <a:r>
              <a:rPr lang="en-IN" sz="2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between </a:t>
            </a:r>
            <a:r>
              <a:rPr lang="en-IN" sz="2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Band Price </a:t>
            </a:r>
            <a:r>
              <a:rPr lang="en-IN" sz="2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and Bond </a:t>
            </a:r>
            <a:r>
              <a:rPr lang="en-IN" sz="22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Rate):-</a:t>
            </a:r>
            <a:endParaRPr lang="en-IN" sz="22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2154808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624736"/>
          </a:xfrm>
        </p:spPr>
        <p:style>
          <a:lnRef idx="1">
            <a:schemeClr val="accent6"/>
          </a:lnRef>
          <a:fillRef idx="2">
            <a:schemeClr val="accent6"/>
          </a:fillRef>
          <a:effectRef idx="1">
            <a:schemeClr val="accent6"/>
          </a:effectRef>
          <a:fontRef idx="minor">
            <a:schemeClr val="dk1"/>
          </a:fontRef>
        </p:style>
        <p:txBody>
          <a:bodyPr>
            <a:normAutofit fontScale="90000"/>
          </a:bodyPr>
          <a:lstStyle/>
          <a:p>
            <a:pPr marL="342900" indent="-342900">
              <a:buFont typeface="Wingdings" pitchFamily="2" charset="2"/>
              <a:buChar char="Ø"/>
            </a:pPr>
            <a:r>
              <a:rPr lang="hi-IN" sz="2000" b="0" dirty="0"/>
              <a:t>पिछले कुछ वर्षों में भारत में प्रचलित बॉन्ड दर को निम्नलिखित तालिका में दर्शाया गया </a:t>
            </a:r>
            <a:r>
              <a:rPr lang="hi-IN" sz="2000" b="0" dirty="0" smtClean="0"/>
              <a:t>है</a:t>
            </a:r>
            <a:r>
              <a:rPr lang="en-IN" sz="2000" b="0" dirty="0" smtClean="0"/>
              <a:t>-</a:t>
            </a:r>
            <a:r>
              <a:rPr lang="hi-IN" sz="2000" b="0" dirty="0" smtClean="0"/>
              <a:t> </a:t>
            </a:r>
            <a:r>
              <a:rPr lang="en-IN" sz="2000" b="0" dirty="0" smtClean="0"/>
              <a:t/>
            </a:r>
            <a:br>
              <a:rPr lang="en-IN" sz="2000" b="0" dirty="0" smtClean="0"/>
            </a:br>
            <a:r>
              <a:rPr lang="en-IN" sz="2000" b="0" dirty="0" smtClean="0"/>
              <a:t>                                      </a:t>
            </a:r>
            <a:r>
              <a:rPr lang="hi-IN" sz="2400" dirty="0" smtClean="0"/>
              <a:t>बॉन्ड </a:t>
            </a:r>
            <a:r>
              <a:rPr lang="hi-IN" sz="2400" dirty="0"/>
              <a:t>दर की </a:t>
            </a:r>
            <a:r>
              <a:rPr lang="hi-IN" sz="2400" dirty="0" smtClean="0"/>
              <a:t>तालिका</a:t>
            </a:r>
            <a:r>
              <a:rPr lang="en-IN" sz="2400" dirty="0" smtClean="0"/>
              <a:t/>
            </a:r>
            <a:br>
              <a:rPr lang="en-IN" sz="2400" dirty="0" smtClean="0"/>
            </a:br>
            <a:r>
              <a:rPr lang="hi-IN" sz="2400" dirty="0" smtClean="0"/>
              <a:t> </a:t>
            </a:r>
            <a:r>
              <a:rPr lang="en-IN" sz="2000" b="0" dirty="0" smtClean="0"/>
              <a:t/>
            </a:r>
            <a:br>
              <a:rPr lang="en-IN" sz="2000" b="0" dirty="0" smtClean="0"/>
            </a:br>
            <a:r>
              <a:rPr lang="en-IN" sz="2000" b="0" dirty="0"/>
              <a:t/>
            </a:r>
            <a:br>
              <a:rPr lang="en-IN" sz="2000" b="0" dirty="0"/>
            </a:br>
            <a:r>
              <a:rPr lang="en-IN" sz="2000" b="0" dirty="0" smtClean="0"/>
              <a:t/>
            </a:r>
            <a:br>
              <a:rPr lang="en-IN" sz="2000" b="0" dirty="0" smtClean="0"/>
            </a:br>
            <a:r>
              <a:rPr lang="en-IN" sz="2000" b="0" dirty="0"/>
              <a:t/>
            </a:r>
            <a:br>
              <a:rPr lang="en-IN" sz="2000" b="0" dirty="0"/>
            </a:br>
            <a:r>
              <a:rPr lang="en-IN" sz="2000" b="0" dirty="0" smtClean="0"/>
              <a:t/>
            </a:r>
            <a:br>
              <a:rPr lang="en-IN" sz="2000" b="0" dirty="0" smtClean="0"/>
            </a:br>
            <a:r>
              <a:rPr lang="en-IN" sz="2000" b="0" dirty="0"/>
              <a:t/>
            </a:r>
            <a:br>
              <a:rPr lang="en-IN" sz="2000" b="0" dirty="0"/>
            </a:br>
            <a:r>
              <a:rPr lang="en-IN" sz="2000" b="0" dirty="0" smtClean="0"/>
              <a:t/>
            </a:r>
            <a:br>
              <a:rPr lang="en-IN" sz="2000" b="0" dirty="0" smtClean="0"/>
            </a:br>
            <a:r>
              <a:rPr lang="en-IN" sz="2000" b="0" dirty="0"/>
              <a:t/>
            </a:r>
            <a:br>
              <a:rPr lang="en-IN" sz="2000" b="0" dirty="0"/>
            </a:br>
            <a:r>
              <a:rPr lang="en-IN" sz="2000" b="0" dirty="0" smtClean="0"/>
              <a:t/>
            </a:r>
            <a:br>
              <a:rPr lang="en-IN" sz="2000" b="0" dirty="0" smtClean="0"/>
            </a:br>
            <a:r>
              <a:rPr lang="en-IN" sz="2000" b="0" dirty="0"/>
              <a:t/>
            </a:r>
            <a:br>
              <a:rPr lang="en-IN" sz="2000" b="0" dirty="0"/>
            </a:br>
            <a:r>
              <a:rPr lang="en-IN" sz="2000" b="0" dirty="0" smtClean="0"/>
              <a:t/>
            </a:r>
            <a:br>
              <a:rPr lang="en-IN" sz="2000" b="0" dirty="0" smtClean="0"/>
            </a:br>
            <a:r>
              <a:rPr lang="en-IN" sz="2000" b="0" dirty="0"/>
              <a:t/>
            </a:r>
            <a:br>
              <a:rPr lang="en-IN" sz="2000" b="0" dirty="0"/>
            </a:br>
            <a:r>
              <a:rPr lang="en-IN" sz="2000" b="0" dirty="0" smtClean="0"/>
              <a:t/>
            </a:r>
            <a:br>
              <a:rPr lang="en-IN" sz="2000" b="0" dirty="0" smtClean="0"/>
            </a:br>
            <a:r>
              <a:rPr lang="en-IN" sz="2000" b="0" dirty="0"/>
              <a:t/>
            </a:r>
            <a:br>
              <a:rPr lang="en-IN" sz="2000" b="0" dirty="0"/>
            </a:br>
            <a:r>
              <a:rPr lang="en-IN" sz="2000" b="0" dirty="0" smtClean="0"/>
              <a:t/>
            </a:r>
            <a:br>
              <a:rPr lang="en-IN" sz="2000" b="0" dirty="0" smtClean="0"/>
            </a:br>
            <a:r>
              <a:rPr lang="en-IN" sz="2000" b="0" dirty="0"/>
              <a:t/>
            </a:r>
            <a:br>
              <a:rPr lang="en-IN" sz="2000" b="0" dirty="0"/>
            </a:br>
            <a:r>
              <a:rPr lang="en-IN" sz="2000" b="0" dirty="0" smtClean="0"/>
              <a:t/>
            </a:r>
            <a:br>
              <a:rPr lang="en-IN" sz="2000" b="0" dirty="0" smtClean="0"/>
            </a:br>
            <a:r>
              <a:rPr lang="en-IN" sz="2000" b="0" dirty="0"/>
              <a:t/>
            </a:r>
            <a:br>
              <a:rPr lang="en-IN" sz="2000" b="0" dirty="0"/>
            </a:br>
            <a:r>
              <a:rPr lang="hi-IN" sz="2000" b="0" dirty="0" smtClean="0"/>
              <a:t>नोट</a:t>
            </a:r>
            <a:r>
              <a:rPr lang="en-IN" sz="2000" b="0" dirty="0" smtClean="0"/>
              <a:t>:-</a:t>
            </a:r>
            <a:r>
              <a:rPr lang="hi-IN" sz="2000" b="0" dirty="0" smtClean="0"/>
              <a:t> </a:t>
            </a:r>
            <a:r>
              <a:rPr lang="hi-IN" sz="2000" b="0" dirty="0"/>
              <a:t>उपर्युक्त दर मासिक औसत पर आधारित </a:t>
            </a:r>
            <a:r>
              <a:rPr lang="hi-IN" sz="2000" b="0" dirty="0" smtClean="0"/>
              <a:t>है</a:t>
            </a:r>
            <a:r>
              <a:rPr lang="en-IN" sz="2000" b="0" dirty="0" smtClean="0"/>
              <a:t> |</a:t>
            </a:r>
            <a:endParaRPr lang="en-IN" sz="2000" dirty="0"/>
          </a:p>
        </p:txBody>
      </p:sp>
      <p:graphicFrame>
        <p:nvGraphicFramePr>
          <p:cNvPr id="3" name="Table 2"/>
          <p:cNvGraphicFramePr>
            <a:graphicFrameLocks noGrp="1"/>
          </p:cNvGraphicFramePr>
          <p:nvPr>
            <p:extLst>
              <p:ext uri="{D42A27DB-BD31-4B8C-83A1-F6EECF244321}">
                <p14:modId xmlns:p14="http://schemas.microsoft.com/office/powerpoint/2010/main" val="3957073970"/>
              </p:ext>
            </p:extLst>
          </p:nvPr>
        </p:nvGraphicFramePr>
        <p:xfrm>
          <a:off x="107504" y="1397000"/>
          <a:ext cx="9036495" cy="4624290"/>
        </p:xfrm>
        <a:graphic>
          <a:graphicData uri="http://schemas.openxmlformats.org/drawingml/2006/table">
            <a:tbl>
              <a:tblPr firstRow="1" bandRow="1">
                <a:tableStyleId>{5C22544A-7EE6-4342-B048-85BDC9FD1C3A}</a:tableStyleId>
              </a:tblPr>
              <a:tblGrid>
                <a:gridCol w="648072"/>
                <a:gridCol w="742158"/>
                <a:gridCol w="695115"/>
                <a:gridCol w="695115"/>
                <a:gridCol w="695115"/>
                <a:gridCol w="695115"/>
                <a:gridCol w="695115"/>
                <a:gridCol w="695115"/>
                <a:gridCol w="695115"/>
                <a:gridCol w="695115"/>
                <a:gridCol w="695115"/>
                <a:gridCol w="695115"/>
                <a:gridCol w="695115"/>
              </a:tblGrid>
              <a:tr h="924858">
                <a:tc>
                  <a:txBody>
                    <a:bodyPr/>
                    <a:lstStyle/>
                    <a:p>
                      <a:r>
                        <a:rPr lang="hi-IN" dirty="0" smtClean="0"/>
                        <a:t>वर्ष</a:t>
                      </a:r>
                      <a:endParaRPr lang="en-IN" dirty="0"/>
                    </a:p>
                  </a:txBody>
                  <a:tcPr/>
                </a:tc>
                <a:tc>
                  <a:txBody>
                    <a:bodyPr/>
                    <a:lstStyle/>
                    <a:p>
                      <a:r>
                        <a:rPr lang="hi-IN" sz="1400" dirty="0" smtClean="0"/>
                        <a:t>जनवरी</a:t>
                      </a:r>
                      <a:endParaRPr lang="en-IN" sz="1400" dirty="0"/>
                    </a:p>
                  </a:txBody>
                  <a:tcPr/>
                </a:tc>
                <a:tc>
                  <a:txBody>
                    <a:bodyPr/>
                    <a:lstStyle/>
                    <a:p>
                      <a:r>
                        <a:rPr lang="hi-IN" sz="1400" dirty="0" smtClean="0"/>
                        <a:t>फरवरी</a:t>
                      </a:r>
                      <a:endParaRPr lang="en-IN" sz="1400" dirty="0"/>
                    </a:p>
                  </a:txBody>
                  <a:tcPr/>
                </a:tc>
                <a:tc>
                  <a:txBody>
                    <a:bodyPr/>
                    <a:lstStyle/>
                    <a:p>
                      <a:r>
                        <a:rPr lang="hi-IN" sz="1400" dirty="0" smtClean="0"/>
                        <a:t>मार्च</a:t>
                      </a:r>
                      <a:endParaRPr lang="en-IN" sz="1400" dirty="0"/>
                    </a:p>
                  </a:txBody>
                  <a:tcPr/>
                </a:tc>
                <a:tc>
                  <a:txBody>
                    <a:bodyPr/>
                    <a:lstStyle/>
                    <a:p>
                      <a:r>
                        <a:rPr lang="hi-IN" sz="1400" dirty="0" smtClean="0"/>
                        <a:t>अप्रैल</a:t>
                      </a:r>
                      <a:endParaRPr lang="en-IN" sz="1400" dirty="0"/>
                    </a:p>
                  </a:txBody>
                  <a:tcPr/>
                </a:tc>
                <a:tc>
                  <a:txBody>
                    <a:bodyPr/>
                    <a:lstStyle/>
                    <a:p>
                      <a:r>
                        <a:rPr lang="hi-IN" sz="1400" dirty="0" smtClean="0"/>
                        <a:t>मई</a:t>
                      </a:r>
                      <a:endParaRPr lang="en-IN" sz="1400" dirty="0"/>
                    </a:p>
                  </a:txBody>
                  <a:tcPr/>
                </a:tc>
                <a:tc>
                  <a:txBody>
                    <a:bodyPr/>
                    <a:lstStyle/>
                    <a:p>
                      <a:r>
                        <a:rPr lang="hi-IN" sz="1400" dirty="0" smtClean="0"/>
                        <a:t> जून</a:t>
                      </a:r>
                      <a:endParaRPr lang="en-IN" sz="1400" dirty="0"/>
                    </a:p>
                  </a:txBody>
                  <a:tcPr/>
                </a:tc>
                <a:tc>
                  <a:txBody>
                    <a:bodyPr/>
                    <a:lstStyle/>
                    <a:p>
                      <a:r>
                        <a:rPr lang="hi-IN" sz="1400" dirty="0" smtClean="0"/>
                        <a:t>जुलाई</a:t>
                      </a:r>
                      <a:endParaRPr lang="en-IN" sz="1400" dirty="0"/>
                    </a:p>
                  </a:txBody>
                  <a:tcPr/>
                </a:tc>
                <a:tc>
                  <a:txBody>
                    <a:bodyPr/>
                    <a:lstStyle/>
                    <a:p>
                      <a:r>
                        <a:rPr lang="hi-IN" sz="1400" dirty="0" smtClean="0"/>
                        <a:t>अगस्त</a:t>
                      </a:r>
                      <a:endParaRPr lang="en-IN" sz="1400" dirty="0"/>
                    </a:p>
                  </a:txBody>
                  <a:tcPr/>
                </a:tc>
                <a:tc>
                  <a:txBody>
                    <a:bodyPr/>
                    <a:lstStyle/>
                    <a:p>
                      <a:r>
                        <a:rPr lang="hi-IN" sz="1400" dirty="0" smtClean="0"/>
                        <a:t>सितंबर</a:t>
                      </a:r>
                      <a:endParaRPr lang="en-IN" sz="1400" dirty="0"/>
                    </a:p>
                  </a:txBody>
                  <a:tcPr/>
                </a:tc>
                <a:tc>
                  <a:txBody>
                    <a:bodyPr/>
                    <a:lstStyle/>
                    <a:p>
                      <a:r>
                        <a:rPr lang="hi-IN" sz="1200" dirty="0" smtClean="0"/>
                        <a:t>अक्टूबर</a:t>
                      </a:r>
                      <a:endParaRPr lang="en-IN" sz="1200" dirty="0"/>
                    </a:p>
                  </a:txBody>
                  <a:tcPr/>
                </a:tc>
                <a:tc>
                  <a:txBody>
                    <a:bodyPr/>
                    <a:lstStyle/>
                    <a:p>
                      <a:r>
                        <a:rPr lang="hi-IN" sz="1400" dirty="0" smtClean="0"/>
                        <a:t>नवंबर</a:t>
                      </a:r>
                      <a:endParaRPr lang="en-IN" sz="1400" dirty="0"/>
                    </a:p>
                  </a:txBody>
                  <a:tcPr/>
                </a:tc>
                <a:tc>
                  <a:txBody>
                    <a:bodyPr/>
                    <a:lstStyle/>
                    <a:p>
                      <a:r>
                        <a:rPr lang="hi-IN" sz="1400" dirty="0" smtClean="0"/>
                        <a:t>दिसंबर</a:t>
                      </a:r>
                      <a:endParaRPr lang="en-IN" sz="1400" dirty="0"/>
                    </a:p>
                  </a:txBody>
                  <a:tcPr/>
                </a:tc>
              </a:tr>
              <a:tr h="924858">
                <a:tc>
                  <a:txBody>
                    <a:bodyPr/>
                    <a:lstStyle/>
                    <a:p>
                      <a:r>
                        <a:rPr lang="en-IN" dirty="0" smtClean="0"/>
                        <a:t>2007</a:t>
                      </a:r>
                    </a:p>
                    <a:p>
                      <a:endParaRPr lang="en-IN" dirty="0" smtClean="0"/>
                    </a:p>
                    <a:p>
                      <a:endParaRPr lang="en-IN" dirty="0"/>
                    </a:p>
                  </a:txBody>
                  <a:tcPr/>
                </a:tc>
                <a:tc>
                  <a:txBody>
                    <a:bodyPr/>
                    <a:lstStyle/>
                    <a:p>
                      <a:r>
                        <a:rPr lang="en-IN" dirty="0" smtClean="0"/>
                        <a:t>7.76</a:t>
                      </a:r>
                      <a:endParaRPr lang="en-IN" dirty="0"/>
                    </a:p>
                  </a:txBody>
                  <a:tcPr/>
                </a:tc>
                <a:tc>
                  <a:txBody>
                    <a:bodyPr/>
                    <a:lstStyle/>
                    <a:p>
                      <a:r>
                        <a:rPr lang="en-IN" dirty="0" smtClean="0"/>
                        <a:t>7.88</a:t>
                      </a:r>
                      <a:endParaRPr lang="en-IN" dirty="0"/>
                    </a:p>
                  </a:txBody>
                  <a:tcPr/>
                </a:tc>
                <a:tc>
                  <a:txBody>
                    <a:bodyPr/>
                    <a:lstStyle/>
                    <a:p>
                      <a:r>
                        <a:rPr lang="en-IN" dirty="0" smtClean="0"/>
                        <a:t>7.99</a:t>
                      </a:r>
                      <a:endParaRPr lang="en-IN" dirty="0"/>
                    </a:p>
                  </a:txBody>
                  <a:tcPr/>
                </a:tc>
                <a:tc>
                  <a:txBody>
                    <a:bodyPr/>
                    <a:lstStyle/>
                    <a:p>
                      <a:r>
                        <a:rPr lang="en-IN" dirty="0" smtClean="0"/>
                        <a:t>8.11</a:t>
                      </a:r>
                      <a:endParaRPr lang="en-IN" dirty="0"/>
                    </a:p>
                  </a:txBody>
                  <a:tcPr/>
                </a:tc>
                <a:tc>
                  <a:txBody>
                    <a:bodyPr/>
                    <a:lstStyle/>
                    <a:p>
                      <a:r>
                        <a:rPr lang="en-IN" dirty="0" smtClean="0"/>
                        <a:t>8.15</a:t>
                      </a:r>
                      <a:endParaRPr lang="en-IN" dirty="0"/>
                    </a:p>
                  </a:txBody>
                  <a:tcPr/>
                </a:tc>
                <a:tc>
                  <a:txBody>
                    <a:bodyPr/>
                    <a:lstStyle/>
                    <a:p>
                      <a:r>
                        <a:rPr lang="en-IN" dirty="0" smtClean="0"/>
                        <a:t>8.14</a:t>
                      </a:r>
                      <a:endParaRPr lang="en-IN" dirty="0"/>
                    </a:p>
                  </a:txBody>
                  <a:tcPr/>
                </a:tc>
                <a:tc>
                  <a:txBody>
                    <a:bodyPr/>
                    <a:lstStyle/>
                    <a:p>
                      <a:r>
                        <a:rPr lang="en-IN" dirty="0" smtClean="0"/>
                        <a:t>7.89</a:t>
                      </a:r>
                      <a:endParaRPr lang="en-IN" dirty="0"/>
                    </a:p>
                  </a:txBody>
                  <a:tcPr/>
                </a:tc>
                <a:tc>
                  <a:txBody>
                    <a:bodyPr/>
                    <a:lstStyle/>
                    <a:p>
                      <a:r>
                        <a:rPr lang="en-IN" dirty="0" smtClean="0"/>
                        <a:t>7.95</a:t>
                      </a:r>
                      <a:endParaRPr lang="en-IN" dirty="0"/>
                    </a:p>
                  </a:txBody>
                  <a:tcPr/>
                </a:tc>
                <a:tc>
                  <a:txBody>
                    <a:bodyPr/>
                    <a:lstStyle/>
                    <a:p>
                      <a:r>
                        <a:rPr lang="en-IN" dirty="0" smtClean="0"/>
                        <a:t>7.90</a:t>
                      </a:r>
                      <a:endParaRPr lang="en-IN" dirty="0"/>
                    </a:p>
                  </a:txBody>
                  <a:tcPr/>
                </a:tc>
                <a:tc>
                  <a:txBody>
                    <a:bodyPr/>
                    <a:lstStyle/>
                    <a:p>
                      <a:r>
                        <a:rPr lang="en-IN" dirty="0" smtClean="0"/>
                        <a:t>7.89</a:t>
                      </a:r>
                      <a:endParaRPr lang="en-IN" dirty="0"/>
                    </a:p>
                  </a:txBody>
                  <a:tcPr/>
                </a:tc>
                <a:tc>
                  <a:txBody>
                    <a:bodyPr/>
                    <a:lstStyle/>
                    <a:p>
                      <a:r>
                        <a:rPr lang="en-IN" dirty="0" smtClean="0"/>
                        <a:t>7.89</a:t>
                      </a:r>
                      <a:endParaRPr lang="en-IN" dirty="0"/>
                    </a:p>
                  </a:txBody>
                  <a:tcPr/>
                </a:tc>
                <a:tc>
                  <a:txBody>
                    <a:bodyPr/>
                    <a:lstStyle/>
                    <a:p>
                      <a:r>
                        <a:rPr lang="en-IN" dirty="0" smtClean="0"/>
                        <a:t>7.88</a:t>
                      </a:r>
                    </a:p>
                    <a:p>
                      <a:endParaRPr lang="en-IN" dirty="0"/>
                    </a:p>
                  </a:txBody>
                  <a:tcPr/>
                </a:tc>
              </a:tr>
              <a:tr h="924858">
                <a:tc>
                  <a:txBody>
                    <a:bodyPr/>
                    <a:lstStyle/>
                    <a:p>
                      <a:r>
                        <a:rPr lang="en-IN" dirty="0" smtClean="0"/>
                        <a:t>2008</a:t>
                      </a:r>
                      <a:endParaRPr lang="en-IN" dirty="0"/>
                    </a:p>
                  </a:txBody>
                  <a:tcPr/>
                </a:tc>
                <a:tc>
                  <a:txBody>
                    <a:bodyPr/>
                    <a:lstStyle/>
                    <a:p>
                      <a:r>
                        <a:rPr lang="en-IN" dirty="0" smtClean="0"/>
                        <a:t>7.75</a:t>
                      </a:r>
                      <a:endParaRPr lang="en-IN" dirty="0"/>
                    </a:p>
                  </a:txBody>
                  <a:tcPr/>
                </a:tc>
                <a:tc>
                  <a:txBody>
                    <a:bodyPr/>
                    <a:lstStyle/>
                    <a:p>
                      <a:r>
                        <a:rPr lang="en-IN" dirty="0" smtClean="0"/>
                        <a:t>7.55</a:t>
                      </a:r>
                      <a:endParaRPr lang="en-IN" dirty="0"/>
                    </a:p>
                  </a:txBody>
                  <a:tcPr/>
                </a:tc>
                <a:tc>
                  <a:txBody>
                    <a:bodyPr/>
                    <a:lstStyle/>
                    <a:p>
                      <a:r>
                        <a:rPr lang="en-IN" dirty="0" smtClean="0"/>
                        <a:t>7.73</a:t>
                      </a:r>
                      <a:endParaRPr lang="en-IN" dirty="0"/>
                    </a:p>
                  </a:txBody>
                  <a:tcPr/>
                </a:tc>
                <a:tc>
                  <a:txBody>
                    <a:bodyPr/>
                    <a:lstStyle/>
                    <a:p>
                      <a:r>
                        <a:rPr lang="en-IN" dirty="0" smtClean="0"/>
                        <a:t>8.09</a:t>
                      </a:r>
                      <a:endParaRPr lang="en-IN" dirty="0"/>
                    </a:p>
                  </a:txBody>
                  <a:tcPr/>
                </a:tc>
                <a:tc>
                  <a:txBody>
                    <a:bodyPr/>
                    <a:lstStyle/>
                    <a:p>
                      <a:r>
                        <a:rPr lang="en-IN" dirty="0" smtClean="0"/>
                        <a:t>7.98</a:t>
                      </a:r>
                      <a:endParaRPr lang="en-IN" dirty="0"/>
                    </a:p>
                  </a:txBody>
                  <a:tcPr/>
                </a:tc>
                <a:tc>
                  <a:txBody>
                    <a:bodyPr/>
                    <a:lstStyle/>
                    <a:p>
                      <a:r>
                        <a:rPr lang="en-IN" dirty="0" smtClean="0"/>
                        <a:t>8.48</a:t>
                      </a:r>
                      <a:endParaRPr lang="en-IN" dirty="0"/>
                    </a:p>
                  </a:txBody>
                  <a:tcPr/>
                </a:tc>
                <a:tc>
                  <a:txBody>
                    <a:bodyPr/>
                    <a:lstStyle/>
                    <a:p>
                      <a:r>
                        <a:rPr lang="en-IN" dirty="0" smtClean="0"/>
                        <a:t>9.16</a:t>
                      </a:r>
                      <a:endParaRPr lang="en-IN" dirty="0"/>
                    </a:p>
                  </a:txBody>
                  <a:tcPr/>
                </a:tc>
                <a:tc>
                  <a:txBody>
                    <a:bodyPr/>
                    <a:lstStyle/>
                    <a:p>
                      <a:r>
                        <a:rPr lang="en-IN" dirty="0" smtClean="0"/>
                        <a:t>9.07</a:t>
                      </a:r>
                      <a:endParaRPr lang="en-IN" dirty="0"/>
                    </a:p>
                  </a:txBody>
                  <a:tcPr/>
                </a:tc>
                <a:tc>
                  <a:txBody>
                    <a:bodyPr/>
                    <a:lstStyle/>
                    <a:p>
                      <a:r>
                        <a:rPr lang="en-IN" dirty="0" smtClean="0"/>
                        <a:t>8.40</a:t>
                      </a:r>
                      <a:endParaRPr lang="en-IN" dirty="0"/>
                    </a:p>
                  </a:txBody>
                  <a:tcPr/>
                </a:tc>
                <a:tc>
                  <a:txBody>
                    <a:bodyPr/>
                    <a:lstStyle/>
                    <a:p>
                      <a:r>
                        <a:rPr lang="en-IN" dirty="0" smtClean="0"/>
                        <a:t>7.89</a:t>
                      </a:r>
                      <a:endParaRPr lang="en-IN" dirty="0"/>
                    </a:p>
                  </a:txBody>
                  <a:tcPr/>
                </a:tc>
                <a:tc>
                  <a:txBody>
                    <a:bodyPr/>
                    <a:lstStyle/>
                    <a:p>
                      <a:r>
                        <a:rPr lang="en-IN" dirty="0" smtClean="0"/>
                        <a:t>7.38</a:t>
                      </a:r>
                      <a:endParaRPr lang="en-IN" dirty="0"/>
                    </a:p>
                  </a:txBody>
                  <a:tcPr/>
                </a:tc>
                <a:tc>
                  <a:txBody>
                    <a:bodyPr/>
                    <a:lstStyle/>
                    <a:p>
                      <a:r>
                        <a:rPr lang="en-IN" dirty="0" smtClean="0"/>
                        <a:t>6.00</a:t>
                      </a:r>
                      <a:endParaRPr lang="en-IN" dirty="0"/>
                    </a:p>
                  </a:txBody>
                  <a:tcPr/>
                </a:tc>
              </a:tr>
              <a:tr h="924858">
                <a:tc>
                  <a:txBody>
                    <a:bodyPr/>
                    <a:lstStyle/>
                    <a:p>
                      <a:r>
                        <a:rPr lang="en-IN" dirty="0" smtClean="0"/>
                        <a:t>2009</a:t>
                      </a:r>
                      <a:endParaRPr lang="en-IN" dirty="0"/>
                    </a:p>
                  </a:txBody>
                  <a:tcPr/>
                </a:tc>
                <a:tc>
                  <a:txBody>
                    <a:bodyPr/>
                    <a:lstStyle/>
                    <a:p>
                      <a:r>
                        <a:rPr lang="en-IN" dirty="0" smtClean="0"/>
                        <a:t>5.97</a:t>
                      </a:r>
                      <a:endParaRPr lang="en-IN" dirty="0"/>
                    </a:p>
                  </a:txBody>
                  <a:tcPr/>
                </a:tc>
                <a:tc>
                  <a:txBody>
                    <a:bodyPr/>
                    <a:lstStyle/>
                    <a:p>
                      <a:r>
                        <a:rPr lang="en-IN" dirty="0" smtClean="0"/>
                        <a:t>5.93</a:t>
                      </a:r>
                      <a:endParaRPr lang="en-IN" dirty="0"/>
                    </a:p>
                  </a:txBody>
                  <a:tcPr/>
                </a:tc>
                <a:tc>
                  <a:txBody>
                    <a:bodyPr/>
                    <a:lstStyle/>
                    <a:p>
                      <a:r>
                        <a:rPr lang="en-IN" dirty="0" smtClean="0"/>
                        <a:t>6.71</a:t>
                      </a:r>
                      <a:endParaRPr lang="en-IN" dirty="0"/>
                    </a:p>
                  </a:txBody>
                  <a:tcPr/>
                </a:tc>
                <a:tc>
                  <a:txBody>
                    <a:bodyPr/>
                    <a:lstStyle/>
                    <a:p>
                      <a:r>
                        <a:rPr lang="en-IN" dirty="0" smtClean="0"/>
                        <a:t>6.56</a:t>
                      </a:r>
                      <a:endParaRPr lang="en-IN" dirty="0"/>
                    </a:p>
                  </a:txBody>
                  <a:tcPr/>
                </a:tc>
                <a:tc>
                  <a:txBody>
                    <a:bodyPr/>
                    <a:lstStyle/>
                    <a:p>
                      <a:r>
                        <a:rPr lang="en-IN" dirty="0" smtClean="0"/>
                        <a:t>6.42</a:t>
                      </a:r>
                      <a:endParaRPr lang="en-IN" dirty="0"/>
                    </a:p>
                  </a:txBody>
                  <a:tcPr/>
                </a:tc>
                <a:tc>
                  <a:txBody>
                    <a:bodyPr/>
                    <a:lstStyle/>
                    <a:p>
                      <a:r>
                        <a:rPr lang="en-IN" dirty="0" smtClean="0"/>
                        <a:t>6.84</a:t>
                      </a:r>
                      <a:endParaRPr lang="en-IN" dirty="0"/>
                    </a:p>
                  </a:txBody>
                  <a:tcPr/>
                </a:tc>
                <a:tc>
                  <a:txBody>
                    <a:bodyPr/>
                    <a:lstStyle/>
                    <a:p>
                      <a:r>
                        <a:rPr lang="en-IN" dirty="0" smtClean="0"/>
                        <a:t>6.97</a:t>
                      </a:r>
                      <a:endParaRPr lang="en-IN" dirty="0"/>
                    </a:p>
                  </a:txBody>
                  <a:tcPr/>
                </a:tc>
                <a:tc>
                  <a:txBody>
                    <a:bodyPr/>
                    <a:lstStyle/>
                    <a:p>
                      <a:r>
                        <a:rPr lang="en-IN" dirty="0" smtClean="0"/>
                        <a:t>7.19</a:t>
                      </a:r>
                      <a:endParaRPr lang="en-IN" dirty="0"/>
                    </a:p>
                  </a:txBody>
                  <a:tcPr/>
                </a:tc>
                <a:tc>
                  <a:txBody>
                    <a:bodyPr/>
                    <a:lstStyle/>
                    <a:p>
                      <a:r>
                        <a:rPr lang="en-IN" dirty="0" smtClean="0"/>
                        <a:t>7.26</a:t>
                      </a:r>
                      <a:endParaRPr lang="en-IN" dirty="0"/>
                    </a:p>
                  </a:txBody>
                  <a:tcPr/>
                </a:tc>
                <a:tc>
                  <a:txBody>
                    <a:bodyPr/>
                    <a:lstStyle/>
                    <a:p>
                      <a:r>
                        <a:rPr lang="en-IN" dirty="0" smtClean="0"/>
                        <a:t>7.33</a:t>
                      </a:r>
                      <a:endParaRPr lang="en-IN" dirty="0"/>
                    </a:p>
                  </a:txBody>
                  <a:tcPr/>
                </a:tc>
                <a:tc>
                  <a:txBody>
                    <a:bodyPr/>
                    <a:lstStyle/>
                    <a:p>
                      <a:r>
                        <a:rPr lang="en-IN" dirty="0" smtClean="0"/>
                        <a:t>7.26</a:t>
                      </a:r>
                      <a:endParaRPr lang="en-IN" dirty="0"/>
                    </a:p>
                  </a:txBody>
                  <a:tcPr/>
                </a:tc>
                <a:tc>
                  <a:txBody>
                    <a:bodyPr/>
                    <a:lstStyle/>
                    <a:p>
                      <a:r>
                        <a:rPr lang="en-IN" dirty="0" smtClean="0"/>
                        <a:t>7.58</a:t>
                      </a:r>
                      <a:endParaRPr lang="en-IN" dirty="0"/>
                    </a:p>
                  </a:txBody>
                  <a:tcPr/>
                </a:tc>
              </a:tr>
              <a:tr h="924858">
                <a:tc>
                  <a:txBody>
                    <a:bodyPr/>
                    <a:lstStyle/>
                    <a:p>
                      <a:r>
                        <a:rPr lang="en-IN" dirty="0" smtClean="0"/>
                        <a:t>2010</a:t>
                      </a:r>
                      <a:endParaRPr lang="en-IN" dirty="0"/>
                    </a:p>
                  </a:txBody>
                  <a:tcPr/>
                </a:tc>
                <a:tc>
                  <a:txBody>
                    <a:bodyPr/>
                    <a:lstStyle/>
                    <a:p>
                      <a:r>
                        <a:rPr lang="en-IN" dirty="0" smtClean="0"/>
                        <a:t>7.61</a:t>
                      </a:r>
                      <a:endParaRPr lang="en-IN" dirty="0"/>
                    </a:p>
                  </a:txBody>
                  <a:tcPr/>
                </a:tc>
                <a:tc>
                  <a:txBody>
                    <a:bodyPr/>
                    <a:lstStyle/>
                    <a:p>
                      <a:r>
                        <a:rPr lang="en-IN" dirty="0" smtClean="0"/>
                        <a:t>7.83</a:t>
                      </a:r>
                      <a:endParaRPr lang="en-IN" dirty="0"/>
                    </a:p>
                  </a:txBody>
                  <a:tcPr/>
                </a:tc>
                <a:tc>
                  <a:txBody>
                    <a:bodyPr/>
                    <a:lstStyle/>
                    <a:p>
                      <a:r>
                        <a:rPr lang="en-IN" dirty="0" smtClean="0"/>
                        <a:t>7.93</a:t>
                      </a:r>
                      <a:endParaRPr lang="en-IN" dirty="0"/>
                    </a:p>
                  </a:txBody>
                  <a:tcPr/>
                </a:tc>
                <a:tc>
                  <a:txBody>
                    <a:bodyPr/>
                    <a:lstStyle/>
                    <a:p>
                      <a:r>
                        <a:rPr lang="en-IN" dirty="0" smtClean="0"/>
                        <a:t>7.96</a:t>
                      </a:r>
                      <a:endParaRPr lang="en-IN" dirty="0"/>
                    </a:p>
                  </a:txBody>
                  <a:tcPr/>
                </a:tc>
                <a:tc>
                  <a:txBody>
                    <a:bodyPr/>
                    <a:lstStyle/>
                    <a:p>
                      <a:r>
                        <a:rPr lang="en-IN" dirty="0" smtClean="0"/>
                        <a:t>7.63</a:t>
                      </a:r>
                      <a:endParaRPr lang="en-IN" dirty="0"/>
                    </a:p>
                  </a:txBody>
                  <a:tcPr/>
                </a:tc>
                <a:tc>
                  <a:txBody>
                    <a:bodyPr/>
                    <a:lstStyle/>
                    <a:p>
                      <a:r>
                        <a:rPr lang="en-IN" dirty="0" smtClean="0"/>
                        <a:t>7.59</a:t>
                      </a:r>
                      <a:endParaRPr lang="en-IN" dirty="0"/>
                    </a:p>
                  </a:txBody>
                  <a:tcPr/>
                </a:tc>
                <a:tc>
                  <a:txBody>
                    <a:bodyPr/>
                    <a:lstStyle/>
                    <a:p>
                      <a:r>
                        <a:rPr lang="en-IN" dirty="0" smtClean="0"/>
                        <a:t>-</a:t>
                      </a:r>
                      <a:endParaRPr lang="en-IN" dirty="0"/>
                    </a:p>
                  </a:txBody>
                  <a:tcPr/>
                </a:tc>
                <a:tc>
                  <a:txBody>
                    <a:bodyPr/>
                    <a:lstStyle/>
                    <a:p>
                      <a:r>
                        <a:rPr lang="en-IN" dirty="0" smtClean="0"/>
                        <a:t>-</a:t>
                      </a:r>
                      <a:endParaRPr lang="en-IN" dirty="0"/>
                    </a:p>
                  </a:txBody>
                  <a:tcPr/>
                </a:tc>
                <a:tc>
                  <a:txBody>
                    <a:bodyPr/>
                    <a:lstStyle/>
                    <a:p>
                      <a:r>
                        <a:rPr lang="en-IN" dirty="0" smtClean="0"/>
                        <a:t>-</a:t>
                      </a:r>
                      <a:endParaRPr lang="en-IN" dirty="0"/>
                    </a:p>
                  </a:txBody>
                  <a:tcPr/>
                </a:tc>
                <a:tc>
                  <a:txBody>
                    <a:bodyPr/>
                    <a:lstStyle/>
                    <a:p>
                      <a:r>
                        <a:rPr lang="en-IN" dirty="0" smtClean="0"/>
                        <a:t>-</a:t>
                      </a:r>
                      <a:endParaRPr lang="en-IN" dirty="0"/>
                    </a:p>
                  </a:txBody>
                  <a:tcPr/>
                </a:tc>
                <a:tc>
                  <a:txBody>
                    <a:bodyPr/>
                    <a:lstStyle/>
                    <a:p>
                      <a:r>
                        <a:rPr lang="en-IN" dirty="0" smtClean="0"/>
                        <a:t>-</a:t>
                      </a:r>
                      <a:endParaRPr lang="en-IN" dirty="0"/>
                    </a:p>
                  </a:txBody>
                  <a:tcPr/>
                </a:tc>
                <a:tc>
                  <a:txBody>
                    <a:bodyPr/>
                    <a:lstStyle/>
                    <a:p>
                      <a:r>
                        <a:rPr lang="en-IN" dirty="0" smtClean="0"/>
                        <a:t>-</a:t>
                      </a:r>
                      <a:endParaRPr lang="en-IN" dirty="0"/>
                    </a:p>
                  </a:txBody>
                  <a:tcPr/>
                </a:tc>
              </a:tr>
            </a:tbl>
          </a:graphicData>
        </a:graphic>
      </p:graphicFrame>
    </p:spTree>
    <p:extLst>
      <p:ext uri="{BB962C8B-B14F-4D97-AF65-F5344CB8AC3E}">
        <p14:creationId xmlns:p14="http://schemas.microsoft.com/office/powerpoint/2010/main" val="9761932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1411</TotalTime>
  <Words>258</Words>
  <Application>Microsoft Office PowerPoint</Application>
  <PresentationFormat>On-screen Show (4:3)</PresentationFormat>
  <Paragraphs>83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   </vt:lpstr>
      <vt:lpstr>LECTURE FOR :- BOND RATE OR COUPAN RATE ( बॉन्ड दर या कूपन दर )</vt:lpstr>
      <vt:lpstr>बॉन्ड दर या कूपन दर बॉन्ड दर देश की सरकार द्वारा जारी एक निश्चित कालीन प्रतिभूति है इस पर एक निश्चित प्रतिशत की दर से ब्याज प्राप्त होता है स्पष्ट है कि बॉन्ड का कुछ अंकित मूल होता है जिस पर निश्चित वार्षिक दर से ब्याज प्राप्त होता है उसे बॉन्ड दर या कूपन दर कहते हैं|   सरकार द्वारा बॉन्ड जारी करने का इतिहास काफी पुराना है भारत में पहली बार सन 1693 में फ्रांस के युद्ध के बाद कोषों को इकट्ठा करने के लिए अंग्रेज सरकार द्वारा बॉन्ड जारी किया गया था इस प्रकार सरकार बॉन्ड जारी करके जनता से कर्ज लेती है और उसे एक निश्चित दर पर ब्याज देती है|        आरंभ के दिनों में बॉन्ड केवल सरकार के द्वारा जारी किए जाते थे किंतु आजकल गैर सरकारी संस्थान और कंपनियां भी ऋण के प्रमाण पत्र के रूप में बॉन्ड जारी करने लगी है भारतीय कंपनी अधिनियम 1956 की धारा 2(12) में ऋण पत्र और बॉन्ड पत्र को लगभग एक प्रकार की प्रतिभूति कहा गया है ऋण पत्र और बॉन्ड पत्र में एक मौलिक अंतर यह है की ऋण पत्र में ब्याज की दर पूर्व निर्धारित रहती है जबकि बॉन्ड बिना पूर्व निर्धारित ब्याज दर  के जारी किए जा सकते हैं शुन्य कूपन बॉन्ड (Zero Coupon Bond) इसका उदाहरण है |  </vt:lpstr>
      <vt:lpstr>शून्य कूपन बॉन्ड से आशय एक ऐसे प्रतिभूति से है जिस पर प्रत्यक्ष रूप से ब्याज नहीं दिया जाता है बल्कि ऐसे कटौती पर जारी किया जाता है दूसरे शब्दों में इसे अंकित मूल्य से कम मूल्य पर जारी किया जाता है और इसका शोधन अंकित मूल्य पर होता है|      बॉन्ड की कीमत और बॉन्ड दर में विपरीत संबंध होता है अर्थात बॉन्ड की कीमत अधिक होने पर बॉन्ड दर (ब्याज दर) कम तथा बॉन्ड की कीमत कम होने पर बॉन्ड (दर ब्याज) दर अधिक होता है , बशर्ते कि पहले से जारी किया गया बॉन्ड हो | इसे उदाहरण के रूप में स्पष्ट किया जा सकता है |   (A)  माना कि किसी बॉन्ड की कीमत ₹1000 रुपए और उस पर ब्याज की दर 6% प्रतिवर्ष है | माना कि बॉन्ड उस समय खरीदा गया जब उसका मूल्य 1200 हो गया हो | ऐसी दशा में ब्याज की दर 1000/1200X6=5% होगी |  (B)  इसी प्रकार माना कि ₹1000 अंकित मूल्य का बॉन्ड उस समय खरीदा गया हो जब इसका मूल्य घटकर ₹800 रुपए हो गया हो ऐसी दशा में ब्याज की दर 1000/800X6=7.5% होगी |  </vt:lpstr>
      <vt:lpstr>पिछले कुछ वर्षों में भारत में प्रचलित बॉन्ड दर को निम्नलिखित तालिका में दर्शाया गया है-                                        बॉन्ड दर की तालिका                    नोट:- उपर्युक्त दर मासिक औसत पर आधारित 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DR.BACHHA KUMAR RAJAK DEPARTMENT OF COMMERCE BHARTI MANDAN COLLEGE RAHIKA,MADHUBANI  (LNMU DARBHANGA BIHAR)</dc:title>
  <dc:creator>bachhakumarrajak@gmail.com</dc:creator>
  <cp:lastModifiedBy>bachhakumarrajak@gmail.com</cp:lastModifiedBy>
  <cp:revision>25</cp:revision>
  <dcterms:created xsi:type="dcterms:W3CDTF">2020-03-27T16:13:38Z</dcterms:created>
  <dcterms:modified xsi:type="dcterms:W3CDTF">2020-04-01T05:41:42Z</dcterms:modified>
</cp:coreProperties>
</file>